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347" r:id="rId3"/>
    <p:sldId id="345" r:id="rId4"/>
    <p:sldId id="350" r:id="rId5"/>
    <p:sldId id="355" r:id="rId6"/>
    <p:sldId id="348" r:id="rId7"/>
    <p:sldId id="351" r:id="rId8"/>
    <p:sldId id="352" r:id="rId9"/>
    <p:sldId id="353" r:id="rId10"/>
    <p:sldId id="354" r:id="rId11"/>
    <p:sldId id="349" r:id="rId12"/>
    <p:sldId id="356" r:id="rId13"/>
    <p:sldId id="346" r:id="rId14"/>
    <p:sldId id="291" r:id="rId15"/>
    <p:sldId id="313" r:id="rId16"/>
    <p:sldId id="320" r:id="rId17"/>
    <p:sldId id="321" r:id="rId18"/>
    <p:sldId id="322" r:id="rId19"/>
    <p:sldId id="314" r:id="rId20"/>
    <p:sldId id="323" r:id="rId21"/>
    <p:sldId id="324" r:id="rId22"/>
    <p:sldId id="315" r:id="rId23"/>
    <p:sldId id="325" r:id="rId24"/>
    <p:sldId id="305" r:id="rId25"/>
    <p:sldId id="309" r:id="rId26"/>
    <p:sldId id="316" r:id="rId27"/>
    <p:sldId id="330" r:id="rId28"/>
    <p:sldId id="331" r:id="rId29"/>
    <p:sldId id="317" r:id="rId30"/>
    <p:sldId id="333" r:id="rId31"/>
    <p:sldId id="332" r:id="rId32"/>
    <p:sldId id="334" r:id="rId33"/>
    <p:sldId id="318" r:id="rId34"/>
    <p:sldId id="319" r:id="rId35"/>
    <p:sldId id="306" r:id="rId36"/>
    <p:sldId id="310" r:id="rId37"/>
    <p:sldId id="326" r:id="rId38"/>
    <p:sldId id="337" r:id="rId39"/>
    <p:sldId id="335" r:id="rId40"/>
    <p:sldId id="336" r:id="rId41"/>
    <p:sldId id="328" r:id="rId42"/>
    <p:sldId id="327" r:id="rId43"/>
    <p:sldId id="338" r:id="rId44"/>
    <p:sldId id="339" r:id="rId45"/>
    <p:sldId id="329" r:id="rId46"/>
    <p:sldId id="307" r:id="rId47"/>
    <p:sldId id="311" r:id="rId48"/>
    <p:sldId id="340" r:id="rId49"/>
    <p:sldId id="341" r:id="rId50"/>
    <p:sldId id="344" r:id="rId51"/>
    <p:sldId id="342" r:id="rId52"/>
    <p:sldId id="343"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p:scale>
          <a:sx n="102" d="100"/>
          <a:sy n="102" d="100"/>
        </p:scale>
        <p:origin x="-96" y="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eaLnBrk="0" hangingPunct="0">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eaLnBrk="0" hangingPunct="0">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eaLnBrk="0" hangingPunct="0">
                <a:defRPr/>
              </a:pPr>
              <a:endParaRPr lang="en-US"/>
            </a:p>
          </p:txBody>
        </p:sp>
      </p:grpSp>
      <p:sp>
        <p:nvSpPr>
          <p:cNvPr id="5120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0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31E6BFD4-97C7-42F5-83A8-3092F3357C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9DF8B8-8CFA-41CC-8D57-2321890A79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F43FD8-1F11-401E-93BA-2CA1668117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E38934-D15E-4CA7-B6F1-C720F0EBF5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A461E7-8C00-4F7F-A087-E98E475288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8150AA-9399-466B-B21E-67251D847A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F44287-A37C-4285-A489-C46CEEC699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89E09B-8F03-4164-ABEE-407F10AD9AE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CE0D211-F5AB-4819-A800-DDA5AD69E1A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DFE56B-C6C2-42D4-A94A-273772DABB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B664CD-4B9D-4E14-AE5D-F154ED18FA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66FF">
            <a:alpha val="0"/>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501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14902730-0F42-4D9B-919A-C93C7239CD1B}" type="slidenum">
              <a:rPr lang="en-US"/>
              <a:pPr>
                <a:defRPr/>
              </a:pPr>
              <a:t>‹#›</a:t>
            </a:fld>
            <a:endParaRPr lang="en-US"/>
          </a:p>
        </p:txBody>
      </p:sp>
      <p:sp>
        <p:nvSpPr>
          <p:cNvPr id="5018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eaLnBrk="0" hangingPunct="0">
              <a:defRPr/>
            </a:pPr>
            <a:endParaRPr lang="en-US"/>
          </a:p>
        </p:txBody>
      </p:sp>
      <p:sp>
        <p:nvSpPr>
          <p:cNvPr id="5018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8"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careeronestop.org/Videos/CareerandClusterVideos/career-and-cluster-videos.asp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edmodo.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ITB_Career%20Exploration%20Intro%20Project.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bls.gov/ooq/home.htm" TargetMode="External"/><Relationship Id="rId2" Type="http://schemas.openxmlformats.org/officeDocument/2006/relationships/hyperlink" Target="http://www.bls.gov/ooh/" TargetMode="Externa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hyperlink" Target="http://www.dol.gov/"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wmf"/><Relationship Id="rId4" Type="http://schemas.openxmlformats.org/officeDocument/2006/relationships/image" Target="../media/image28.wmf"/></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abclocal.go.com/wpvi/story?section=news/consumer&amp;id=9345852" TargetMode="Externa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hyperlink" Target="http://www.bls.gov/ooh/"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s://fafsa.ed.gov/" TargetMode="Externa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hyperlink" Target="http://studentaid.ed.gov/"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areerinfonet.org/skills/default.aspx" TargetMode="Externa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hyperlink" Target="http://www.dol.gov/" TargetMode="Externa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0.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breitlinks.com/careers/career_pdfs/CareerCluster-ag.pdf" TargetMode="External"/><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breitlinks.com/careers/career_pdfs/CareerCluster-arch.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bus.pdf" TargetMode="External"/><Relationship Id="rId11" Type="http://schemas.openxmlformats.org/officeDocument/2006/relationships/image" Target="../media/image11.png"/><Relationship Id="rId5" Type="http://schemas.openxmlformats.org/officeDocument/2006/relationships/image" Target="../media/image8.jpeg"/><Relationship Id="rId10" Type="http://schemas.openxmlformats.org/officeDocument/2006/relationships/hyperlink" Target="../Observation/ITB_Career%20Clusters.docx" TargetMode="External"/><Relationship Id="rId4" Type="http://schemas.openxmlformats.org/officeDocument/2006/relationships/hyperlink" Target="http://breitlinks.com/careers/career_pdfs/CareerCluster-arts.pdf" TargetMode="External"/><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hyperlink" Target="http://breitlinks.com/careers/career_pdfs/CareerCluster-health.pdf" TargetMode="External"/><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breitlinks.com/careers/career_pdfs/CareerCluster-ed.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gov.pdf" TargetMode="External"/><Relationship Id="rId5" Type="http://schemas.openxmlformats.org/officeDocument/2006/relationships/image" Target="../media/image13.jpeg"/><Relationship Id="rId4" Type="http://schemas.openxmlformats.org/officeDocument/2006/relationships/hyperlink" Target="http://breitlinks.com/careers/career_pdfs/CareerCluster-fin.pdf" TargetMode="External"/><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hyperlink" Target="http://breitlinks.com/careers/career_pdfs/CareerCluster-pubsafe.pdf" TargetMode="External"/><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breitlinks.com/careers/career_pdfs/CareerCluster-hosp.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info.pdf" TargetMode="External"/><Relationship Id="rId5" Type="http://schemas.openxmlformats.org/officeDocument/2006/relationships/image" Target="../media/image17.jpeg"/><Relationship Id="rId4" Type="http://schemas.openxmlformats.org/officeDocument/2006/relationships/hyperlink" Target="http://breitlinks.com/careers/career_pdfs/CareerCluster-human.pdf" TargetMode="External"/><Relationship Id="rId9" Type="http://schemas.openxmlformats.org/officeDocument/2006/relationships/image" Target="../media/image19.jpeg"/></Relationships>
</file>

<file path=ppt/slides/_rels/slide9.xml.rels><?xml version="1.0" encoding="UTF-8" standalone="yes"?>
<Relationships xmlns="http://schemas.openxmlformats.org/package/2006/relationships"><Relationship Id="rId8" Type="http://schemas.openxmlformats.org/officeDocument/2006/relationships/hyperlink" Target="http://breitlinks.com/careers/career_pdfs/CareerCluster-trans.pdf" TargetMode="External"/><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hyperlink" Target="http://breitlinks.com/careers/career_pdfs/CareerCluster-manu.pdf" TargetMode="External"/><Relationship Id="rId1" Type="http://schemas.openxmlformats.org/officeDocument/2006/relationships/slideLayout" Target="../slideLayouts/slideLayout2.xml"/><Relationship Id="rId6" Type="http://schemas.openxmlformats.org/officeDocument/2006/relationships/hyperlink" Target="http://breitlinks.com/careers/career_pdfs/CareerCluster-sci.pdf" TargetMode="External"/><Relationship Id="rId5" Type="http://schemas.openxmlformats.org/officeDocument/2006/relationships/image" Target="../media/image21.jpeg"/><Relationship Id="rId4" Type="http://schemas.openxmlformats.org/officeDocument/2006/relationships/hyperlink" Target="http://breitlinks.com/careers/career_pdfs/CareerCluster-mrktg.pdf" TargetMode="External"/><Relationship Id="rId9"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4114800"/>
            <a:ext cx="8153400" cy="2362200"/>
          </a:xfrm>
        </p:spPr>
        <p:txBody>
          <a:bodyPr/>
          <a:lstStyle/>
          <a:p>
            <a:pPr eaLnBrk="1" hangingPunct="1"/>
            <a:r>
              <a:rPr lang="en-US" sz="2800" b="1" dirty="0" smtClean="0"/>
              <a:t>Unit Six </a:t>
            </a:r>
            <a:endParaRPr lang="en-US" sz="2800" b="1" dirty="0"/>
          </a:p>
          <a:p>
            <a:pPr eaLnBrk="1" hangingPunct="1"/>
            <a:r>
              <a:rPr lang="en-US" sz="2800" b="1" dirty="0" smtClean="0"/>
              <a:t>Careers in Our Economy </a:t>
            </a:r>
          </a:p>
          <a:p>
            <a:pPr eaLnBrk="1" hangingPunct="1"/>
            <a:endParaRPr lang="en-US" sz="2800" b="1" dirty="0"/>
          </a:p>
          <a:p>
            <a:pPr eaLnBrk="1" hangingPunct="1"/>
            <a:r>
              <a:rPr lang="en-US" sz="2800" b="1" dirty="0">
                <a:solidFill>
                  <a:srgbClr val="00B0F0"/>
                </a:solidFill>
              </a:rPr>
              <a:t>Career Exploration &amp; Development</a:t>
            </a:r>
          </a:p>
          <a:p>
            <a:pPr eaLnBrk="1" hangingPunct="1"/>
            <a:endParaRPr lang="en-US" sz="2800" b="1" dirty="0"/>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6" name="Picture 5">
            <a:hlinkClick r:id="rId2"/>
          </p:cNvPr>
          <p:cNvPicPr>
            <a:picLocks noChangeAspect="1"/>
          </p:cNvPicPr>
          <p:nvPr/>
        </p:nvPicPr>
        <p:blipFill>
          <a:blip r:embed="rId3" cstate="print"/>
          <a:stretch>
            <a:fillRect/>
          </a:stretch>
        </p:blipFill>
        <p:spPr>
          <a:xfrm>
            <a:off x="392931" y="152400"/>
            <a:ext cx="8725669" cy="6410325"/>
          </a:xfrm>
          <a:prstGeom prst="rect">
            <a:avLst/>
          </a:prstGeom>
        </p:spPr>
      </p:pic>
      <p:sp>
        <p:nvSpPr>
          <p:cNvPr id="19" name="Left Arrow 18"/>
          <p:cNvSpPr/>
          <p:nvPr/>
        </p:nvSpPr>
        <p:spPr bwMode="auto">
          <a:xfrm rot="5400000">
            <a:off x="1228609" y="4410192"/>
            <a:ext cx="1676401" cy="933220"/>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20" name="TextBox 19"/>
          <p:cNvSpPr txBox="1"/>
          <p:nvPr/>
        </p:nvSpPr>
        <p:spPr>
          <a:xfrm>
            <a:off x="482600" y="5916394"/>
            <a:ext cx="2336800" cy="369332"/>
          </a:xfrm>
          <a:prstGeom prst="rect">
            <a:avLst/>
          </a:prstGeom>
          <a:noFill/>
          <a:ln w="76200">
            <a:solidFill>
              <a:schemeClr val="accent1"/>
            </a:solidFill>
          </a:ln>
        </p:spPr>
        <p:txBody>
          <a:bodyPr wrap="square" rtlCol="0">
            <a:spAutoFit/>
          </a:bodyPr>
          <a:lstStyle/>
          <a:p>
            <a:pPr algn="ctr"/>
            <a:r>
              <a:rPr lang="en-US" dirty="0" smtClean="0"/>
              <a:t>Future Resources</a:t>
            </a:r>
            <a:endParaRPr lang="en-US" dirty="0"/>
          </a:p>
        </p:txBody>
      </p:sp>
      <p:sp>
        <p:nvSpPr>
          <p:cNvPr id="7" name="TextBox 6"/>
          <p:cNvSpPr txBox="1"/>
          <p:nvPr/>
        </p:nvSpPr>
        <p:spPr>
          <a:xfrm>
            <a:off x="495300" y="1631729"/>
            <a:ext cx="7569201" cy="677108"/>
          </a:xfrm>
          <a:prstGeom prst="rect">
            <a:avLst/>
          </a:prstGeom>
          <a:noFill/>
          <a:ln w="76200">
            <a:solidFill>
              <a:schemeClr val="accent1"/>
            </a:solidFill>
          </a:ln>
        </p:spPr>
        <p:txBody>
          <a:bodyPr wrap="square" rtlCol="0">
            <a:spAutoFit/>
          </a:bodyPr>
          <a:lstStyle/>
          <a:p>
            <a:pPr algn="ctr"/>
            <a:r>
              <a:rPr lang="en-US" dirty="0" smtClean="0"/>
              <a:t>Future Resources</a:t>
            </a:r>
          </a:p>
          <a:p>
            <a:pPr algn="ctr"/>
            <a:endParaRPr lang="en-US" sz="2000" dirty="0"/>
          </a:p>
        </p:txBody>
      </p:sp>
    </p:spTree>
    <p:extLst>
      <p:ext uri="{BB962C8B-B14F-4D97-AF65-F5344CB8AC3E}">
        <p14:creationId xmlns:p14="http://schemas.microsoft.com/office/powerpoint/2010/main" val="220983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 ~ Essay, Poster, PPT  </a:t>
            </a:r>
            <a:endParaRPr lang="en-US" dirty="0"/>
          </a:p>
        </p:txBody>
      </p:sp>
      <p:sp>
        <p:nvSpPr>
          <p:cNvPr id="3" name="Content Placeholder 2"/>
          <p:cNvSpPr>
            <a:spLocks noGrp="1"/>
          </p:cNvSpPr>
          <p:nvPr>
            <p:ph idx="1"/>
          </p:nvPr>
        </p:nvSpPr>
        <p:spPr>
          <a:xfrm>
            <a:off x="457200" y="1600200"/>
            <a:ext cx="8610600" cy="5181600"/>
          </a:xfrm>
        </p:spPr>
        <p:txBody>
          <a:bodyPr/>
          <a:lstStyle/>
          <a:p>
            <a:r>
              <a:rPr lang="en-US" sz="3200" dirty="0" smtClean="0"/>
              <a:t>Cover the questions listed on the next slide in </a:t>
            </a:r>
            <a:r>
              <a:rPr lang="en-US" sz="4000" b="1" u="sng" dirty="0">
                <a:solidFill>
                  <a:srgbClr val="FFC000"/>
                </a:solidFill>
              </a:rPr>
              <a:t>one</a:t>
            </a:r>
            <a:r>
              <a:rPr lang="en-US" sz="3200" dirty="0" smtClean="0"/>
              <a:t> of these 3 ways:</a:t>
            </a:r>
          </a:p>
          <a:p>
            <a:endParaRPr lang="en-US" dirty="0" smtClean="0"/>
          </a:p>
          <a:p>
            <a:r>
              <a:rPr lang="en-US" sz="3200" b="1" dirty="0" smtClean="0">
                <a:solidFill>
                  <a:srgbClr val="00B0F0"/>
                </a:solidFill>
              </a:rPr>
              <a:t>Essay</a:t>
            </a:r>
            <a:r>
              <a:rPr lang="en-US" sz="3200" dirty="0" smtClean="0"/>
              <a:t>: </a:t>
            </a:r>
            <a:r>
              <a:rPr lang="en-US" sz="2600" dirty="0" smtClean="0"/>
              <a:t>At least 2 paragraphs</a:t>
            </a:r>
          </a:p>
          <a:p>
            <a:pPr lvl="3"/>
            <a:endParaRPr lang="en-US" dirty="0" smtClean="0"/>
          </a:p>
          <a:p>
            <a:r>
              <a:rPr lang="en-US" sz="3200" b="1" dirty="0" smtClean="0">
                <a:solidFill>
                  <a:srgbClr val="00B0F0"/>
                </a:solidFill>
              </a:rPr>
              <a:t>Poster</a:t>
            </a:r>
            <a:r>
              <a:rPr lang="en-US" sz="3200" dirty="0" smtClean="0"/>
              <a:t>: </a:t>
            </a:r>
            <a:r>
              <a:rPr lang="en-US" sz="2600" dirty="0"/>
              <a:t>Persuasive</a:t>
            </a:r>
            <a:r>
              <a:rPr lang="en-US" sz="2600" dirty="0" smtClean="0"/>
              <a:t> Advertisement for the Job</a:t>
            </a:r>
          </a:p>
          <a:p>
            <a:pPr lvl="3"/>
            <a:endParaRPr lang="en-US" dirty="0" smtClean="0"/>
          </a:p>
          <a:p>
            <a:r>
              <a:rPr lang="en-US" sz="3200" b="1" dirty="0" smtClean="0">
                <a:solidFill>
                  <a:srgbClr val="00B0F0"/>
                </a:solidFill>
              </a:rPr>
              <a:t>PPT</a:t>
            </a:r>
            <a:r>
              <a:rPr lang="en-US" sz="3200" dirty="0" smtClean="0"/>
              <a:t>: </a:t>
            </a:r>
            <a:r>
              <a:rPr lang="en-US" sz="2600" dirty="0" smtClean="0"/>
              <a:t>Minimum 6 slides including Title Slide</a:t>
            </a:r>
          </a:p>
          <a:p>
            <a:pPr lvl="2"/>
            <a:endParaRPr lang="en-US" sz="1000" dirty="0"/>
          </a:p>
          <a:p>
            <a:pPr marL="0" indent="0" algn="ctr">
              <a:buNone/>
            </a:pPr>
            <a:r>
              <a:rPr lang="en-US" sz="2600" b="1" dirty="0" smtClean="0"/>
              <a:t>Upload on </a:t>
            </a:r>
            <a:r>
              <a:rPr lang="en-US" sz="3200" b="1" dirty="0" smtClean="0">
                <a:solidFill>
                  <a:srgbClr val="00B0F0"/>
                </a:solidFill>
                <a:hlinkClick r:id="rId2"/>
              </a:rPr>
              <a:t>Edmodo</a:t>
            </a:r>
            <a:r>
              <a:rPr lang="en-US" sz="2600" b="1" dirty="0" smtClean="0">
                <a:hlinkClick r:id="rId2"/>
              </a:rPr>
              <a:t> </a:t>
            </a:r>
            <a:r>
              <a:rPr lang="en-US" sz="2600" b="1" dirty="0" smtClean="0"/>
              <a:t>when </a:t>
            </a:r>
            <a:r>
              <a:rPr lang="en-US" sz="2600" b="1" dirty="0" smtClean="0"/>
              <a:t>Finished</a:t>
            </a:r>
            <a:endParaRPr lang="en-US" sz="2600" b="1" dirty="0"/>
          </a:p>
        </p:txBody>
      </p:sp>
    </p:spTree>
    <p:extLst>
      <p:ext uri="{BB962C8B-B14F-4D97-AF65-F5344CB8AC3E}">
        <p14:creationId xmlns:p14="http://schemas.microsoft.com/office/powerpoint/2010/main" val="1113888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 ~ Essay, Poster, PPT  </a:t>
            </a:r>
            <a:endParaRPr lang="en-US" dirty="0"/>
          </a:p>
        </p:txBody>
      </p:sp>
      <p:sp>
        <p:nvSpPr>
          <p:cNvPr id="3" name="Content Placeholder 2"/>
          <p:cNvSpPr>
            <a:spLocks noGrp="1"/>
          </p:cNvSpPr>
          <p:nvPr>
            <p:ph idx="1"/>
          </p:nvPr>
        </p:nvSpPr>
        <p:spPr>
          <a:xfrm>
            <a:off x="304800" y="1600200"/>
            <a:ext cx="8763000" cy="4876800"/>
          </a:xfrm>
        </p:spPr>
        <p:txBody>
          <a:bodyPr/>
          <a:lstStyle/>
          <a:p>
            <a:pPr marL="0" indent="0">
              <a:buNone/>
            </a:pPr>
            <a:r>
              <a:rPr lang="en-US" sz="2400" dirty="0" smtClean="0"/>
              <a:t>What do you think are the answers to these questions based off your </a:t>
            </a:r>
            <a:r>
              <a:rPr lang="en-US" sz="2400" b="1" dirty="0" smtClean="0">
                <a:solidFill>
                  <a:srgbClr val="00B0F0"/>
                </a:solidFill>
              </a:rPr>
              <a:t>prior knowledge </a:t>
            </a:r>
            <a:r>
              <a:rPr lang="en-US" sz="2400" dirty="0" smtClean="0"/>
              <a:t>of the career???</a:t>
            </a:r>
          </a:p>
          <a:p>
            <a:pPr marL="0" indent="0">
              <a:buNone/>
            </a:pPr>
            <a:endParaRPr lang="en-US" sz="2400" dirty="0" smtClean="0"/>
          </a:p>
          <a:p>
            <a:pPr marL="457200" indent="-457200">
              <a:buFont typeface="+mj-lt"/>
              <a:buAutoNum type="arabicPeriod"/>
            </a:pPr>
            <a:r>
              <a:rPr lang="en-US" sz="2400" dirty="0" smtClean="0"/>
              <a:t>How </a:t>
            </a:r>
            <a:r>
              <a:rPr lang="en-US" sz="2400" dirty="0"/>
              <a:t>does the occupation fit your </a:t>
            </a:r>
            <a:r>
              <a:rPr lang="en-US" sz="2400" u="sng" dirty="0"/>
              <a:t>skills</a:t>
            </a:r>
            <a:r>
              <a:rPr lang="en-US" sz="2400" dirty="0"/>
              <a:t> &amp; </a:t>
            </a:r>
            <a:r>
              <a:rPr lang="en-US" sz="2400" u="sng" dirty="0"/>
              <a:t>interests</a:t>
            </a:r>
            <a:r>
              <a:rPr lang="en-US" sz="2400" dirty="0" smtClean="0"/>
              <a:t>?</a:t>
            </a:r>
          </a:p>
          <a:p>
            <a:pPr marL="457200" indent="-457200">
              <a:buFont typeface="+mj-lt"/>
              <a:buAutoNum type="arabicPeriod"/>
            </a:pPr>
            <a:r>
              <a:rPr lang="en-US" sz="2400" dirty="0" smtClean="0"/>
              <a:t>What </a:t>
            </a:r>
            <a:r>
              <a:rPr lang="en-US" sz="2400" dirty="0"/>
              <a:t>will you be </a:t>
            </a:r>
            <a:r>
              <a:rPr lang="en-US" sz="2400" u="sng" dirty="0"/>
              <a:t>doing</a:t>
            </a:r>
            <a:r>
              <a:rPr lang="en-US" sz="2400" dirty="0"/>
              <a:t> in the occupation</a:t>
            </a:r>
            <a:r>
              <a:rPr lang="en-US" sz="2400" dirty="0" smtClean="0"/>
              <a:t>?</a:t>
            </a:r>
            <a:endParaRPr lang="en-US" sz="2400" dirty="0"/>
          </a:p>
          <a:p>
            <a:pPr marL="457200" indent="-457200">
              <a:buFont typeface="+mj-lt"/>
              <a:buAutoNum type="arabicPeriod"/>
            </a:pPr>
            <a:r>
              <a:rPr lang="en-US" sz="2400" dirty="0"/>
              <a:t>What is the necessary </a:t>
            </a:r>
            <a:r>
              <a:rPr lang="en-US" sz="2400" u="sng" dirty="0"/>
              <a:t>education</a:t>
            </a:r>
            <a:r>
              <a:rPr lang="en-US" sz="2400" dirty="0"/>
              <a:t> and/or </a:t>
            </a:r>
            <a:r>
              <a:rPr lang="en-US" sz="2400" u="sng" dirty="0"/>
              <a:t>training</a:t>
            </a:r>
            <a:r>
              <a:rPr lang="en-US" sz="2400" dirty="0" smtClean="0"/>
              <a:t>?</a:t>
            </a:r>
            <a:endParaRPr lang="en-US" sz="2400" dirty="0"/>
          </a:p>
          <a:p>
            <a:pPr marL="457200" indent="-457200">
              <a:buFont typeface="+mj-lt"/>
              <a:buAutoNum type="arabicPeriod"/>
            </a:pPr>
            <a:r>
              <a:rPr lang="en-US" sz="2400" u="sng" dirty="0"/>
              <a:t>How many </a:t>
            </a:r>
            <a:r>
              <a:rPr lang="en-US" sz="2400" dirty="0"/>
              <a:t>jobs are there in the occupation currently? </a:t>
            </a:r>
            <a:endParaRPr lang="en-US" sz="2400" dirty="0" smtClean="0"/>
          </a:p>
          <a:p>
            <a:pPr marL="977900" lvl="1" indent="-342900"/>
            <a:r>
              <a:rPr lang="en-US" sz="2000" dirty="0" smtClean="0"/>
              <a:t>Is </a:t>
            </a:r>
            <a:r>
              <a:rPr lang="en-US" sz="2000" dirty="0"/>
              <a:t>the occupation projected to grow, decline, or remain unchanged? </a:t>
            </a:r>
            <a:r>
              <a:rPr lang="en-US" sz="2000" dirty="0" smtClean="0"/>
              <a:t>Why is this?</a:t>
            </a:r>
            <a:endParaRPr lang="en-US" sz="2000" dirty="0"/>
          </a:p>
          <a:p>
            <a:pPr marL="457200" indent="-457200">
              <a:buFont typeface="+mj-lt"/>
              <a:buAutoNum type="arabicPeriod"/>
            </a:pPr>
            <a:r>
              <a:rPr lang="en-US" sz="2400" dirty="0"/>
              <a:t>How much does this occupation </a:t>
            </a:r>
            <a:r>
              <a:rPr lang="en-US" sz="2400" u="sng" dirty="0"/>
              <a:t>pay</a:t>
            </a:r>
            <a:r>
              <a:rPr lang="en-US" sz="2400" dirty="0"/>
              <a:t>? </a:t>
            </a:r>
          </a:p>
          <a:p>
            <a:pPr marL="977900" lvl="1"/>
            <a:r>
              <a:rPr lang="en-US" sz="2000" dirty="0"/>
              <a:t>What do the top 10 percent earn? </a:t>
            </a:r>
          </a:p>
          <a:p>
            <a:pPr marL="977900" lvl="1"/>
            <a:r>
              <a:rPr lang="en-US" sz="2000" dirty="0"/>
              <a:t>The bottom 10 percent? </a:t>
            </a:r>
          </a:p>
        </p:txBody>
      </p:sp>
      <p:pic>
        <p:nvPicPr>
          <p:cNvPr id="4" name="Picture 2" descr="http://www.mswordhelp.com/wp-content/uploads/2011/04/word-logo.png">
            <a:hlinkClick r:id="rId2" action="ppaction://hlinkfile"/>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7668" y="5410200"/>
            <a:ext cx="1360132" cy="136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435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smtClean="0"/>
              <a:t>Unit Six </a:t>
            </a:r>
            <a:endParaRPr lang="en-US" sz="2800" b="1" dirty="0"/>
          </a:p>
          <a:p>
            <a:pPr eaLnBrk="1" hangingPunct="1"/>
            <a:r>
              <a:rPr lang="en-US" sz="2800" b="1" dirty="0" smtClean="0"/>
              <a:t>Careers in Our Economy </a:t>
            </a:r>
            <a:endParaRPr lang="en-US" sz="2800" b="1" dirty="0"/>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18</a:t>
            </a:r>
            <a:endParaRPr lang="en-US" sz="2800" b="1" dirty="0">
              <a:solidFill>
                <a:srgbClr val="00B0F0"/>
              </a:solidFill>
            </a:endParaRPr>
          </a:p>
          <a:p>
            <a:pPr eaLnBrk="1" hangingPunct="1"/>
            <a:r>
              <a:rPr lang="en-US" sz="2800" b="1" dirty="0" smtClean="0"/>
              <a:t>Human Resources in Our Economy</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20564228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Explain</a:t>
            </a:r>
            <a:r>
              <a:rPr lang="en-US" dirty="0" smtClean="0"/>
              <a:t> why human resources are a vital economic force.</a:t>
            </a:r>
          </a:p>
          <a:p>
            <a:endParaRPr lang="en-US" dirty="0" smtClean="0"/>
          </a:p>
          <a:p>
            <a:r>
              <a:rPr lang="en-US" b="1" u="sng" dirty="0" smtClean="0"/>
              <a:t>Identify</a:t>
            </a:r>
            <a:r>
              <a:rPr lang="en-US" dirty="0" smtClean="0"/>
              <a:t> types of industries and occupational groups in our work force.</a:t>
            </a:r>
          </a:p>
          <a:p>
            <a:endParaRPr lang="en-US" u="sng" dirty="0"/>
          </a:p>
          <a:p>
            <a:r>
              <a:rPr lang="en-US" b="1" u="sng" dirty="0" smtClean="0"/>
              <a:t>Discuss</a:t>
            </a:r>
            <a:r>
              <a:rPr lang="en-US" dirty="0" smtClean="0"/>
              <a:t> factors that affect job opportunities and how the workplace is changing.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Industries</a:t>
            </a:r>
            <a:endParaRPr lang="en-US" dirty="0"/>
          </a:p>
        </p:txBody>
      </p:sp>
      <p:sp>
        <p:nvSpPr>
          <p:cNvPr id="3" name="Content Placeholder 2"/>
          <p:cNvSpPr>
            <a:spLocks noGrp="1"/>
          </p:cNvSpPr>
          <p:nvPr>
            <p:ph idx="1"/>
          </p:nvPr>
        </p:nvSpPr>
        <p:spPr>
          <a:xfrm>
            <a:off x="457200" y="1828800"/>
            <a:ext cx="8229600" cy="4302125"/>
          </a:xfrm>
        </p:spPr>
        <p:txBody>
          <a:bodyPr/>
          <a:lstStyle/>
          <a:p>
            <a:r>
              <a:rPr lang="en-US" dirty="0"/>
              <a:t>D</a:t>
            </a:r>
            <a:r>
              <a:rPr lang="en-US" dirty="0" smtClean="0"/>
              <a:t>epartment of Labor </a:t>
            </a:r>
          </a:p>
          <a:p>
            <a:pPr lvl="2"/>
            <a:r>
              <a:rPr lang="en-US" dirty="0" smtClean="0"/>
              <a:t>Bureau of Labor Statistics (BLS) publishes many useful materials about current and projected employment opportunities:</a:t>
            </a:r>
            <a:br>
              <a:rPr lang="en-US" dirty="0" smtClean="0"/>
            </a:br>
            <a:endParaRPr lang="en-US" sz="1200" dirty="0" smtClean="0"/>
          </a:p>
          <a:p>
            <a:pPr lvl="3"/>
            <a:r>
              <a:rPr lang="en-US" dirty="0" smtClean="0"/>
              <a:t>The Occupational </a:t>
            </a:r>
            <a:r>
              <a:rPr lang="en-US" dirty="0"/>
              <a:t>Outlook Handbook</a:t>
            </a:r>
            <a:br>
              <a:rPr lang="en-US" dirty="0"/>
            </a:br>
            <a:r>
              <a:rPr lang="en-US" dirty="0">
                <a:hlinkClick r:id="rId2"/>
              </a:rPr>
              <a:t>http://www.bls.gov/ooh</a:t>
            </a:r>
            <a:r>
              <a:rPr lang="en-US" dirty="0" smtClean="0">
                <a:hlinkClick r:id="rId2"/>
              </a:rPr>
              <a:t>/</a:t>
            </a:r>
            <a:r>
              <a:rPr lang="en-US" dirty="0" smtClean="0"/>
              <a:t> </a:t>
            </a:r>
            <a:br>
              <a:rPr lang="en-US" dirty="0" smtClean="0"/>
            </a:br>
            <a:endParaRPr lang="en-US" sz="1200" dirty="0" smtClean="0"/>
          </a:p>
          <a:p>
            <a:pPr lvl="3"/>
            <a:r>
              <a:rPr lang="en-US" dirty="0" smtClean="0"/>
              <a:t>Occupational </a:t>
            </a:r>
            <a:r>
              <a:rPr lang="en-US" dirty="0"/>
              <a:t>Outlook Quarterly</a:t>
            </a:r>
            <a:br>
              <a:rPr lang="en-US" dirty="0"/>
            </a:br>
            <a:r>
              <a:rPr lang="en-US" dirty="0">
                <a:hlinkClick r:id="rId3"/>
              </a:rPr>
              <a:t>http://</a:t>
            </a:r>
            <a:r>
              <a:rPr lang="en-US" dirty="0" smtClean="0">
                <a:hlinkClick r:id="rId3"/>
              </a:rPr>
              <a:t>www.bls.gov/ooq/home.htm</a:t>
            </a:r>
            <a:r>
              <a:rPr lang="en-US" dirty="0" smtClean="0"/>
              <a:t>  </a:t>
            </a:r>
          </a:p>
          <a:p>
            <a:pPr lvl="2"/>
            <a:endParaRPr lang="en-US" dirty="0"/>
          </a:p>
          <a:p>
            <a:pPr lvl="1"/>
            <a:r>
              <a:rPr lang="en-US" dirty="0" smtClean="0"/>
              <a:t>Two main types of industries: </a:t>
            </a:r>
          </a:p>
          <a:p>
            <a:pPr marL="1371600" lvl="2" indent="-457200">
              <a:buFont typeface="+mj-lt"/>
              <a:buAutoNum type="arabicPeriod"/>
            </a:pPr>
            <a:r>
              <a:rPr lang="en-US" dirty="0" smtClean="0"/>
              <a:t>Service Producing Industry</a:t>
            </a:r>
          </a:p>
          <a:p>
            <a:pPr marL="1371600" lvl="2" indent="-457200">
              <a:buFont typeface="+mj-lt"/>
              <a:buAutoNum type="arabicPeriod"/>
            </a:pPr>
            <a:r>
              <a:rPr lang="en-US" dirty="0" smtClean="0"/>
              <a:t>Goods Producing Industry</a:t>
            </a:r>
            <a:endParaRPr lang="en-US" dirty="0"/>
          </a:p>
        </p:txBody>
      </p:sp>
      <p:pic>
        <p:nvPicPr>
          <p:cNvPr id="3074" name="Picture 2" descr="http://www.itechconsulting.us/images/DOL.gif">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10400" y="76200"/>
            <a:ext cx="1978025" cy="1978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344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digitalkonline.com/Portals/86261/images/stellar-social-servic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89554" y="152401"/>
            <a:ext cx="1944895" cy="2971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Service Producing Industry</a:t>
            </a:r>
            <a:endParaRPr lang="en-US" dirty="0"/>
          </a:p>
        </p:txBody>
      </p:sp>
      <p:sp>
        <p:nvSpPr>
          <p:cNvPr id="3" name="Content Placeholder 2"/>
          <p:cNvSpPr>
            <a:spLocks noGrp="1"/>
          </p:cNvSpPr>
          <p:nvPr>
            <p:ph idx="1"/>
          </p:nvPr>
        </p:nvSpPr>
        <p:spPr/>
        <p:txBody>
          <a:bodyPr/>
          <a:lstStyle/>
          <a:p>
            <a:r>
              <a:rPr lang="en-US" dirty="0" smtClean="0"/>
              <a:t>Businesses that perform services </a:t>
            </a:r>
            <a:br>
              <a:rPr lang="en-US" dirty="0" smtClean="0"/>
            </a:br>
            <a:r>
              <a:rPr lang="en-US" dirty="0" smtClean="0"/>
              <a:t>that satisfy the needs of other </a:t>
            </a:r>
            <a:br>
              <a:rPr lang="en-US" dirty="0" smtClean="0"/>
            </a:br>
            <a:r>
              <a:rPr lang="en-US" dirty="0" smtClean="0"/>
              <a:t>businesses and consumers.</a:t>
            </a:r>
          </a:p>
          <a:p>
            <a:pPr lvl="4"/>
            <a:endParaRPr lang="en-US" dirty="0" smtClean="0"/>
          </a:p>
          <a:p>
            <a:pPr lvl="1">
              <a:spcBef>
                <a:spcPts val="1800"/>
              </a:spcBef>
            </a:pPr>
            <a:r>
              <a:rPr lang="en-US" dirty="0" smtClean="0"/>
              <a:t>Personal and business services</a:t>
            </a:r>
          </a:p>
          <a:p>
            <a:pPr lvl="1">
              <a:spcBef>
                <a:spcPts val="1800"/>
              </a:spcBef>
            </a:pPr>
            <a:r>
              <a:rPr lang="en-US" dirty="0" smtClean="0"/>
              <a:t>Retail and wholesale trade</a:t>
            </a:r>
          </a:p>
          <a:p>
            <a:pPr lvl="1">
              <a:spcBef>
                <a:spcPts val="1800"/>
              </a:spcBef>
            </a:pPr>
            <a:r>
              <a:rPr lang="en-US" dirty="0" smtClean="0"/>
              <a:t>Finance, insurance, and real estate</a:t>
            </a:r>
          </a:p>
          <a:p>
            <a:pPr lvl="1">
              <a:spcBef>
                <a:spcPts val="1800"/>
              </a:spcBef>
            </a:pPr>
            <a:r>
              <a:rPr lang="en-US" dirty="0" smtClean="0"/>
              <a:t>Government</a:t>
            </a:r>
          </a:p>
          <a:p>
            <a:pPr lvl="1">
              <a:spcBef>
                <a:spcPts val="1800"/>
              </a:spcBef>
            </a:pPr>
            <a:r>
              <a:rPr lang="en-US" dirty="0" smtClean="0"/>
              <a:t>Transportation, communications, public utilities</a:t>
            </a:r>
            <a:endParaRPr lang="en-US" dirty="0"/>
          </a:p>
        </p:txBody>
      </p:sp>
    </p:spTree>
    <p:extLst>
      <p:ext uri="{BB962C8B-B14F-4D97-AF65-F5344CB8AC3E}">
        <p14:creationId xmlns:p14="http://schemas.microsoft.com/office/powerpoint/2010/main" val="120989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Goods Producing Industry</a:t>
            </a:r>
            <a:endParaRPr lang="en-US" dirty="0"/>
          </a:p>
        </p:txBody>
      </p:sp>
      <p:sp>
        <p:nvSpPr>
          <p:cNvPr id="3" name="Content Placeholder 2"/>
          <p:cNvSpPr>
            <a:spLocks noGrp="1"/>
          </p:cNvSpPr>
          <p:nvPr>
            <p:ph idx="1"/>
          </p:nvPr>
        </p:nvSpPr>
        <p:spPr/>
        <p:txBody>
          <a:bodyPr/>
          <a:lstStyle/>
          <a:p>
            <a:r>
              <a:rPr lang="en-US" dirty="0" smtClean="0"/>
              <a:t>Businesses that manufacture many kinds of products.</a:t>
            </a:r>
            <a:br>
              <a:rPr lang="en-US" dirty="0" smtClean="0"/>
            </a:br>
            <a:endParaRPr lang="en-US" sz="1200" dirty="0" smtClean="0"/>
          </a:p>
          <a:p>
            <a:pPr lvl="1">
              <a:lnSpc>
                <a:spcPct val="150000"/>
              </a:lnSpc>
            </a:pPr>
            <a:r>
              <a:rPr lang="en-US" dirty="0" smtClean="0"/>
              <a:t>Construction</a:t>
            </a:r>
          </a:p>
          <a:p>
            <a:pPr lvl="1">
              <a:lnSpc>
                <a:spcPct val="150000"/>
              </a:lnSpc>
            </a:pPr>
            <a:r>
              <a:rPr lang="en-US" dirty="0" smtClean="0"/>
              <a:t>Manufacturing </a:t>
            </a:r>
          </a:p>
          <a:p>
            <a:pPr lvl="1">
              <a:lnSpc>
                <a:spcPct val="150000"/>
              </a:lnSpc>
            </a:pPr>
            <a:r>
              <a:rPr lang="en-US" dirty="0" smtClean="0"/>
              <a:t>Mining</a:t>
            </a:r>
          </a:p>
          <a:p>
            <a:pPr lvl="1">
              <a:lnSpc>
                <a:spcPct val="150000"/>
              </a:lnSpc>
            </a:pPr>
            <a:r>
              <a:rPr lang="en-US" dirty="0" smtClean="0"/>
              <a:t>Agriculture</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1567" y="2286000"/>
            <a:ext cx="2133333" cy="213333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2743200"/>
            <a:ext cx="1841500" cy="13906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3900" y="4648200"/>
            <a:ext cx="1489075" cy="182562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0900" y="4648200"/>
            <a:ext cx="1447800" cy="1740191"/>
          </a:xfrm>
          <a:prstGeom prst="rect">
            <a:avLst/>
          </a:prstGeom>
        </p:spPr>
      </p:pic>
    </p:spTree>
    <p:extLst>
      <p:ext uri="{BB962C8B-B14F-4D97-AF65-F5344CB8AC3E}">
        <p14:creationId xmlns:p14="http://schemas.microsoft.com/office/powerpoint/2010/main" val="2915414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Occupational Groups</a:t>
            </a:r>
            <a:endParaRPr lang="en-US" dirty="0"/>
          </a:p>
        </p:txBody>
      </p:sp>
      <p:sp>
        <p:nvSpPr>
          <p:cNvPr id="3" name="Content Placeholder 2"/>
          <p:cNvSpPr>
            <a:spLocks noGrp="1"/>
          </p:cNvSpPr>
          <p:nvPr>
            <p:ph idx="1"/>
          </p:nvPr>
        </p:nvSpPr>
        <p:spPr/>
        <p:txBody>
          <a:bodyPr/>
          <a:lstStyle/>
          <a:p>
            <a:r>
              <a:rPr lang="en-US" dirty="0" smtClean="0"/>
              <a:t>White-Collar Worker</a:t>
            </a:r>
          </a:p>
          <a:p>
            <a:pPr lvl="1"/>
            <a:r>
              <a:rPr lang="en-US" dirty="0" smtClean="0"/>
              <a:t>One whose work involves a great deal </a:t>
            </a:r>
            <a:br>
              <a:rPr lang="en-US" dirty="0" smtClean="0"/>
            </a:br>
            <a:r>
              <a:rPr lang="en-US" dirty="0" smtClean="0"/>
              <a:t>of contact with other people and the </a:t>
            </a:r>
            <a:br>
              <a:rPr lang="en-US" dirty="0" smtClean="0"/>
            </a:br>
            <a:r>
              <a:rPr lang="en-US" dirty="0" smtClean="0"/>
              <a:t>handling and processing of information.</a:t>
            </a:r>
          </a:p>
          <a:p>
            <a:pPr lvl="2"/>
            <a:r>
              <a:rPr lang="en-US" dirty="0" smtClean="0"/>
              <a:t>Offices, stores, professionals, managerial, clerical</a:t>
            </a:r>
          </a:p>
          <a:p>
            <a:pPr lvl="2"/>
            <a:endParaRPr lang="en-US" dirty="0" smtClean="0"/>
          </a:p>
          <a:p>
            <a:pPr lvl="2"/>
            <a:endParaRPr lang="en-US" dirty="0"/>
          </a:p>
          <a:p>
            <a:r>
              <a:rPr lang="en-US" dirty="0" smtClean="0"/>
              <a:t>Blue-Collar Worker</a:t>
            </a:r>
          </a:p>
          <a:p>
            <a:pPr lvl="1"/>
            <a:r>
              <a:rPr lang="en-US" dirty="0" smtClean="0"/>
              <a:t>One whose work primarily involves the operation of machinery and equipment</a:t>
            </a:r>
          </a:p>
          <a:p>
            <a:pPr lvl="2"/>
            <a:r>
              <a:rPr lang="en-US" dirty="0" smtClean="0"/>
              <a:t>Factories, machinery shops, construction  </a:t>
            </a:r>
            <a:endParaRPr lang="en-US" dirty="0"/>
          </a:p>
        </p:txBody>
      </p:sp>
      <p:pic>
        <p:nvPicPr>
          <p:cNvPr id="4" name="Picture 3"/>
          <p:cNvPicPr>
            <a:picLocks noChangeAspect="1"/>
          </p:cNvPicPr>
          <p:nvPr/>
        </p:nvPicPr>
        <p:blipFill>
          <a:blip r:embed="rId2" cstate="print"/>
          <a:stretch>
            <a:fillRect/>
          </a:stretch>
        </p:blipFill>
        <p:spPr>
          <a:xfrm>
            <a:off x="7564582" y="1167607"/>
            <a:ext cx="1247775" cy="2076450"/>
          </a:xfrm>
          <a:prstGeom prst="rect">
            <a:avLst/>
          </a:prstGeom>
        </p:spPr>
      </p:pic>
      <p:pic>
        <p:nvPicPr>
          <p:cNvPr id="5122" name="Picture 2" descr="http://www.clker.com/cliparts/4/l/0/u/0/C/blue-worker-m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4572000"/>
            <a:ext cx="1116157" cy="2046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392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600200"/>
            <a:ext cx="8382000" cy="4530725"/>
          </a:xfrm>
        </p:spPr>
        <p:txBody>
          <a:bodyPr/>
          <a:lstStyle/>
          <a:p>
            <a:r>
              <a:rPr lang="en-US" dirty="0" smtClean="0"/>
              <a:t>Consumers Preferences</a:t>
            </a:r>
          </a:p>
          <a:p>
            <a:pPr lvl="1"/>
            <a:r>
              <a:rPr lang="en-US" sz="2200" dirty="0" smtClean="0"/>
              <a:t>Jobs are affected by derived demand</a:t>
            </a:r>
          </a:p>
          <a:p>
            <a:pPr lvl="1"/>
            <a:r>
              <a:rPr lang="en-US" sz="2200" dirty="0" smtClean="0"/>
              <a:t>New products demanded makes old obsolete</a:t>
            </a:r>
          </a:p>
          <a:p>
            <a:pPr lvl="1"/>
            <a:r>
              <a:rPr lang="en-US" sz="2200" dirty="0" smtClean="0"/>
              <a:t>New jobs created; old jobs eliminated</a:t>
            </a:r>
            <a:r>
              <a:rPr lang="en-US" dirty="0" smtClean="0"/>
              <a:t/>
            </a:r>
            <a:br>
              <a:rPr lang="en-US" dirty="0" smtClean="0"/>
            </a:br>
            <a:endParaRPr lang="en-US" dirty="0" smtClean="0"/>
          </a:p>
          <a:p>
            <a:r>
              <a:rPr lang="en-US" dirty="0" smtClean="0"/>
              <a:t>Economic Conditions</a:t>
            </a:r>
          </a:p>
          <a:p>
            <a:pPr lvl="1"/>
            <a:r>
              <a:rPr lang="en-US" sz="2200" dirty="0" smtClean="0"/>
              <a:t>Businesses expanding = more jobs created</a:t>
            </a:r>
          </a:p>
          <a:p>
            <a:pPr lvl="1"/>
            <a:r>
              <a:rPr lang="en-US" sz="2200" dirty="0" smtClean="0"/>
              <a:t>Consumer buying more = more jobs created</a:t>
            </a:r>
          </a:p>
          <a:p>
            <a:pPr lvl="1"/>
            <a:r>
              <a:rPr lang="en-US" sz="2200" dirty="0" smtClean="0"/>
              <a:t>Workers earn more = spend more money</a:t>
            </a:r>
          </a:p>
          <a:p>
            <a:pPr lvl="1"/>
            <a:r>
              <a:rPr lang="en-US" sz="2200" dirty="0" smtClean="0"/>
              <a:t>High prices = less demand/spending = less jobs</a:t>
            </a:r>
          </a:p>
          <a:p>
            <a:pPr lvl="1"/>
            <a:r>
              <a:rPr lang="en-US" sz="2200" dirty="0" smtClean="0"/>
              <a:t>Interest rate up = less borrowed/spent </a:t>
            </a:r>
            <a:r>
              <a:rPr lang="en-US" sz="2200" dirty="0"/>
              <a:t>= less jobs </a:t>
            </a:r>
            <a:endParaRPr lang="en-US" sz="2200" dirty="0" smtClean="0"/>
          </a:p>
          <a:p>
            <a:endParaRPr lang="en-US" dirty="0"/>
          </a:p>
        </p:txBody>
      </p:sp>
    </p:spTree>
    <p:extLst>
      <p:ext uri="{BB962C8B-B14F-4D97-AF65-F5344CB8AC3E}">
        <p14:creationId xmlns:p14="http://schemas.microsoft.com/office/powerpoint/2010/main" val="2819032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981200"/>
            <a:ext cx="8229600" cy="4149725"/>
          </a:xfrm>
        </p:spPr>
        <p:txBody>
          <a:bodyPr/>
          <a:lstStyle/>
          <a:p>
            <a:r>
              <a:rPr lang="en-US" b="1" u="sng" dirty="0"/>
              <a:t>Identify</a:t>
            </a:r>
            <a:r>
              <a:rPr lang="en-US" dirty="0"/>
              <a:t> </a:t>
            </a:r>
            <a:r>
              <a:rPr lang="en-US" dirty="0" smtClean="0"/>
              <a:t>individual skills, abilities, aptitudes and relate them to potential career options. </a:t>
            </a:r>
          </a:p>
          <a:p>
            <a:endParaRPr lang="en-US" dirty="0"/>
          </a:p>
          <a:p>
            <a:r>
              <a:rPr lang="en-US" b="1" u="sng" dirty="0" smtClean="0"/>
              <a:t>Explore</a:t>
            </a:r>
            <a:r>
              <a:rPr lang="en-US" dirty="0" smtClean="0"/>
              <a:t> DOL’s 16 career clusters.</a:t>
            </a:r>
          </a:p>
          <a:p>
            <a:endParaRPr lang="en-US" u="sng" dirty="0"/>
          </a:p>
          <a:p>
            <a:r>
              <a:rPr lang="en-US" b="1" u="sng" dirty="0" smtClean="0"/>
              <a:t>Brainstorm</a:t>
            </a:r>
            <a:r>
              <a:rPr lang="en-US" dirty="0" smtClean="0"/>
              <a:t> career descriptions </a:t>
            </a:r>
            <a:r>
              <a:rPr lang="en-US" b="1" u="sng" dirty="0" smtClean="0">
                <a:solidFill>
                  <a:srgbClr val="00B0F0"/>
                </a:solidFill>
              </a:rPr>
              <a:t>prior</a:t>
            </a:r>
            <a:r>
              <a:rPr lang="en-US" dirty="0" smtClean="0"/>
              <a:t> to conducting formal research. </a:t>
            </a:r>
          </a:p>
        </p:txBody>
      </p:sp>
      <p:pic>
        <p:nvPicPr>
          <p:cNvPr id="4" name="Picture 4" descr="https://www.salisbury.edu/careerservices/students/images/Focus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2088" y="0"/>
            <a:ext cx="2921912" cy="1981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1805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017587"/>
          </a:xfrm>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524000"/>
            <a:ext cx="8382000" cy="4606925"/>
          </a:xfrm>
        </p:spPr>
        <p:txBody>
          <a:bodyPr/>
          <a:lstStyle/>
          <a:p>
            <a:r>
              <a:rPr lang="en-US" dirty="0" smtClean="0"/>
              <a:t>New Technology</a:t>
            </a:r>
          </a:p>
          <a:p>
            <a:pPr lvl="1"/>
            <a:r>
              <a:rPr lang="en-US" sz="2200" i="1" dirty="0" smtClean="0"/>
              <a:t>Technology</a:t>
            </a:r>
            <a:r>
              <a:rPr lang="en-US" sz="2200" dirty="0" smtClean="0"/>
              <a:t>: automated machines, electronic equipment, integrated systems to help increase the efficiency of producing goods and services</a:t>
            </a:r>
          </a:p>
          <a:p>
            <a:pPr lvl="1"/>
            <a:r>
              <a:rPr lang="en-US" sz="2200" dirty="0" smtClean="0"/>
              <a:t>Technology influences how workers perform their jobs. (Robots, Internet, Social Media, etc.)</a:t>
            </a:r>
          </a:p>
          <a:p>
            <a:pPr lvl="1"/>
            <a:endParaRPr lang="en-US" sz="2200" dirty="0" smtClean="0"/>
          </a:p>
          <a:p>
            <a:r>
              <a:rPr lang="en-US" dirty="0" smtClean="0"/>
              <a:t>Business Competition</a:t>
            </a:r>
          </a:p>
          <a:p>
            <a:pPr lvl="1"/>
            <a:r>
              <a:rPr lang="en-US" sz="2200" dirty="0" smtClean="0"/>
              <a:t>Stay competitive, lower business costs</a:t>
            </a:r>
          </a:p>
          <a:p>
            <a:pPr lvl="1"/>
            <a:r>
              <a:rPr lang="en-US" sz="2200" dirty="0" smtClean="0"/>
              <a:t>Install new equipment for efficiency </a:t>
            </a:r>
          </a:p>
          <a:p>
            <a:pPr lvl="1"/>
            <a:r>
              <a:rPr lang="en-US" sz="2200" b="1" dirty="0" smtClean="0"/>
              <a:t>Downsize</a:t>
            </a:r>
            <a:r>
              <a:rPr lang="en-US" sz="2200" dirty="0" smtClean="0"/>
              <a:t>: planned reduction of # of workers</a:t>
            </a:r>
            <a:r>
              <a:rPr lang="en-US" sz="2200" dirty="0"/>
              <a:t/>
            </a:r>
            <a:br>
              <a:rPr lang="en-US" sz="2200" dirty="0"/>
            </a:br>
            <a:r>
              <a:rPr lang="en-US" sz="1600" dirty="0" smtClean="0"/>
              <a:t>(</a:t>
            </a:r>
            <a:r>
              <a:rPr lang="en-US" sz="1600" dirty="0" smtClean="0">
                <a:hlinkClick r:id="rId2"/>
              </a:rPr>
              <a:t>Amazon </a:t>
            </a:r>
            <a:r>
              <a:rPr lang="en-US" sz="1600" dirty="0" err="1" smtClean="0">
                <a:hlinkClick r:id="rId2"/>
              </a:rPr>
              <a:t>PrimeAir</a:t>
            </a:r>
            <a:r>
              <a:rPr lang="en-US" sz="1600" dirty="0" smtClean="0">
                <a:hlinkClick r:id="rId2"/>
              </a:rPr>
              <a:t> Drone Delivery </a:t>
            </a:r>
            <a:r>
              <a:rPr lang="en-US" sz="1600" dirty="0" smtClean="0"/>
              <a:t>– no delivery truck needed)</a:t>
            </a:r>
          </a:p>
        </p:txBody>
      </p:sp>
      <p:pic>
        <p:nvPicPr>
          <p:cNvPr id="6146" name="Picture 2" descr="http://techytot.com/wp-content/uploads/2013/08/apple-ipad-table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706475">
            <a:off x="7374191" y="402766"/>
            <a:ext cx="1365456" cy="136545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7.pcmag.com/media/images/409695-amazon-primeair.jpg?thumb=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4917" y="4114800"/>
            <a:ext cx="1440188" cy="144018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www.cotteradvertising.com/assets/traffic-signs/Regulatory_Signs/NoTrucksSWsymbL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44219" y="5800867"/>
            <a:ext cx="996567"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95180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Job Opportunities</a:t>
            </a:r>
            <a:endParaRPr lang="en-US" dirty="0"/>
          </a:p>
        </p:txBody>
      </p:sp>
      <p:sp>
        <p:nvSpPr>
          <p:cNvPr id="3" name="Content Placeholder 2"/>
          <p:cNvSpPr>
            <a:spLocks noGrp="1"/>
          </p:cNvSpPr>
          <p:nvPr>
            <p:ph idx="1"/>
          </p:nvPr>
        </p:nvSpPr>
        <p:spPr>
          <a:xfrm>
            <a:off x="457200" y="1600200"/>
            <a:ext cx="8382000" cy="4530725"/>
          </a:xfrm>
        </p:spPr>
        <p:txBody>
          <a:bodyPr/>
          <a:lstStyle/>
          <a:p>
            <a:r>
              <a:rPr lang="en-US" dirty="0" smtClean="0"/>
              <a:t>Societal Factors</a:t>
            </a:r>
            <a:br>
              <a:rPr lang="en-US" dirty="0" smtClean="0"/>
            </a:br>
            <a:endParaRPr lang="en-US" dirty="0" smtClean="0"/>
          </a:p>
          <a:p>
            <a:pPr lvl="1"/>
            <a:r>
              <a:rPr lang="en-US" dirty="0" smtClean="0"/>
              <a:t>Population Age</a:t>
            </a:r>
          </a:p>
          <a:p>
            <a:pPr lvl="2"/>
            <a:r>
              <a:rPr lang="en-US" dirty="0" smtClean="0"/>
              <a:t>Target markets change with age (Baby Boomers)</a:t>
            </a:r>
            <a:br>
              <a:rPr lang="en-US" dirty="0" smtClean="0"/>
            </a:br>
            <a:endParaRPr lang="en-US" dirty="0" smtClean="0"/>
          </a:p>
          <a:p>
            <a:pPr lvl="1"/>
            <a:r>
              <a:rPr lang="en-US" dirty="0" smtClean="0"/>
              <a:t>Immigrant workers</a:t>
            </a:r>
          </a:p>
          <a:p>
            <a:pPr lvl="2"/>
            <a:r>
              <a:rPr lang="en-US" dirty="0" smtClean="0"/>
              <a:t>Often fill jobs that otherwise would go unfilled</a:t>
            </a:r>
          </a:p>
          <a:p>
            <a:pPr lvl="2"/>
            <a:r>
              <a:rPr lang="en-US" dirty="0" smtClean="0"/>
              <a:t>Start businesses that would otherwise not be provided	</a:t>
            </a:r>
            <a:endParaRPr lang="en-US" dirty="0"/>
          </a:p>
          <a:p>
            <a:endParaRPr lang="en-US" dirty="0"/>
          </a:p>
        </p:txBody>
      </p:sp>
      <p:pic>
        <p:nvPicPr>
          <p:cNvPr id="4" name="Picture 3"/>
          <p:cNvPicPr>
            <a:picLocks noChangeAspect="1"/>
          </p:cNvPicPr>
          <p:nvPr/>
        </p:nvPicPr>
        <p:blipFill>
          <a:blip r:embed="rId2" cstate="print"/>
          <a:stretch>
            <a:fillRect/>
          </a:stretch>
        </p:blipFill>
        <p:spPr>
          <a:xfrm>
            <a:off x="5181600" y="1752600"/>
            <a:ext cx="2726948" cy="1227621"/>
          </a:xfrm>
          <a:prstGeom prst="rect">
            <a:avLst/>
          </a:prstGeom>
        </p:spPr>
      </p:pic>
      <p:pic>
        <p:nvPicPr>
          <p:cNvPr id="7170" name="Picture 2" descr="http://www.goodwill.org/wp-content/uploads/2011/06/dv16809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4929839"/>
            <a:ext cx="2895600" cy="1928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0188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Workplace</a:t>
            </a:r>
            <a:endParaRPr lang="en-US" dirty="0"/>
          </a:p>
        </p:txBody>
      </p:sp>
      <p:sp>
        <p:nvSpPr>
          <p:cNvPr id="3" name="Content Placeholder 2"/>
          <p:cNvSpPr>
            <a:spLocks noGrp="1"/>
          </p:cNvSpPr>
          <p:nvPr>
            <p:ph idx="1"/>
          </p:nvPr>
        </p:nvSpPr>
        <p:spPr/>
        <p:txBody>
          <a:bodyPr/>
          <a:lstStyle/>
          <a:p>
            <a:r>
              <a:rPr lang="en-US" dirty="0" smtClean="0"/>
              <a:t>Government changes through</a:t>
            </a:r>
          </a:p>
          <a:p>
            <a:pPr lvl="1"/>
            <a:r>
              <a:rPr lang="en-US" dirty="0" smtClean="0"/>
              <a:t>Congressional legislation</a:t>
            </a:r>
          </a:p>
          <a:p>
            <a:pPr lvl="1"/>
            <a:r>
              <a:rPr lang="en-US" dirty="0" smtClean="0"/>
              <a:t>Agency guidelines</a:t>
            </a:r>
          </a:p>
          <a:p>
            <a:pPr lvl="1"/>
            <a:r>
              <a:rPr lang="en-US" dirty="0" smtClean="0"/>
              <a:t>Supreme Court decisions</a:t>
            </a:r>
          </a:p>
          <a:p>
            <a:pPr lvl="1"/>
            <a:endParaRPr lang="en-US" dirty="0" smtClean="0"/>
          </a:p>
          <a:p>
            <a:pPr lvl="1"/>
            <a:r>
              <a:rPr lang="en-US" dirty="0" smtClean="0"/>
              <a:t>Areas of Government Regulations</a:t>
            </a:r>
          </a:p>
          <a:p>
            <a:pPr lvl="2"/>
            <a:r>
              <a:rPr lang="en-US" dirty="0" smtClean="0"/>
              <a:t>Human Resource Management</a:t>
            </a:r>
          </a:p>
          <a:p>
            <a:pPr lvl="2"/>
            <a:r>
              <a:rPr lang="en-US" dirty="0" smtClean="0"/>
              <a:t>Equal Employment Opportunity (disabilities, retirees)</a:t>
            </a:r>
          </a:p>
          <a:p>
            <a:pPr lvl="2"/>
            <a:r>
              <a:rPr lang="en-US" dirty="0" smtClean="0"/>
              <a:t>Job Safety &amp; Employee Health</a:t>
            </a:r>
            <a:endParaRPr lang="en-US" dirty="0"/>
          </a:p>
        </p:txBody>
      </p:sp>
    </p:spTree>
    <p:extLst>
      <p:ext uri="{BB962C8B-B14F-4D97-AF65-F5344CB8AC3E}">
        <p14:creationId xmlns:p14="http://schemas.microsoft.com/office/powerpoint/2010/main" val="24734402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Workplace</a:t>
            </a:r>
            <a:endParaRPr lang="en-US" dirty="0"/>
          </a:p>
        </p:txBody>
      </p:sp>
      <p:sp>
        <p:nvSpPr>
          <p:cNvPr id="3" name="Content Placeholder 2"/>
          <p:cNvSpPr>
            <a:spLocks noGrp="1"/>
          </p:cNvSpPr>
          <p:nvPr>
            <p:ph idx="1"/>
          </p:nvPr>
        </p:nvSpPr>
        <p:spPr/>
        <p:txBody>
          <a:bodyPr/>
          <a:lstStyle/>
          <a:p>
            <a:pPr>
              <a:lnSpc>
                <a:spcPct val="150000"/>
              </a:lnSpc>
            </a:pPr>
            <a:r>
              <a:rPr lang="en-US" dirty="0" smtClean="0"/>
              <a:t>Work Force Diversity </a:t>
            </a:r>
          </a:p>
          <a:p>
            <a:pPr lvl="1">
              <a:lnSpc>
                <a:spcPct val="150000"/>
              </a:lnSpc>
            </a:pPr>
            <a:r>
              <a:rPr lang="en-US" dirty="0" smtClean="0"/>
              <a:t>Younger and older workers</a:t>
            </a:r>
          </a:p>
          <a:p>
            <a:pPr lvl="1">
              <a:lnSpc>
                <a:spcPct val="150000"/>
              </a:lnSpc>
            </a:pPr>
            <a:r>
              <a:rPr lang="en-US" dirty="0" smtClean="0"/>
              <a:t>Different cultures and heritages</a:t>
            </a:r>
          </a:p>
          <a:p>
            <a:pPr lvl="1">
              <a:lnSpc>
                <a:spcPct val="150000"/>
              </a:lnSpc>
            </a:pPr>
            <a:r>
              <a:rPr lang="en-US" dirty="0" smtClean="0"/>
              <a:t>Newer skills needed (newer technologies) </a:t>
            </a:r>
          </a:p>
        </p:txBody>
      </p:sp>
      <p:pic>
        <p:nvPicPr>
          <p:cNvPr id="4" name="Picture 2" descr="http://www.goodwill.org/wp-content/uploads/2011/06/dv168091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4422428"/>
            <a:ext cx="3657600" cy="24355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81422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19</a:t>
            </a:r>
            <a:endParaRPr lang="en-US" sz="2800" b="1" dirty="0">
              <a:solidFill>
                <a:srgbClr val="00B0F0"/>
              </a:solidFill>
            </a:endParaRPr>
          </a:p>
          <a:p>
            <a:pPr eaLnBrk="1" hangingPunct="1"/>
            <a:r>
              <a:rPr lang="en-US" sz="2800" b="1" dirty="0" smtClean="0"/>
              <a:t>Planning a Career</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a:t>Explain</a:t>
            </a:r>
            <a:r>
              <a:rPr lang="en-US" dirty="0"/>
              <a:t> </a:t>
            </a:r>
            <a:r>
              <a:rPr lang="en-US" dirty="0" smtClean="0"/>
              <a:t>career planning and list sources of career information.</a:t>
            </a:r>
          </a:p>
          <a:p>
            <a:pPr lvl="4"/>
            <a:endParaRPr lang="en-US" dirty="0" smtClean="0"/>
          </a:p>
          <a:p>
            <a:r>
              <a:rPr lang="en-US" b="1" u="sng" dirty="0" smtClean="0"/>
              <a:t>Discuss</a:t>
            </a:r>
            <a:r>
              <a:rPr lang="en-US" dirty="0" smtClean="0"/>
              <a:t> approaches that can be taken to learn about value and abilities.</a:t>
            </a:r>
          </a:p>
          <a:p>
            <a:pPr lvl="4"/>
            <a:endParaRPr lang="en-US" u="sng" dirty="0"/>
          </a:p>
          <a:p>
            <a:r>
              <a:rPr lang="en-US" b="1" u="sng" dirty="0" smtClean="0"/>
              <a:t>Describe</a:t>
            </a:r>
            <a:r>
              <a:rPr lang="en-US" dirty="0" smtClean="0"/>
              <a:t> five steps to follow when making career decisions.</a:t>
            </a:r>
          </a:p>
          <a:p>
            <a:pPr lvl="4"/>
            <a:endParaRPr lang="en-US" dirty="0" smtClean="0"/>
          </a:p>
          <a:p>
            <a:r>
              <a:rPr lang="en-US" b="1" u="sng" dirty="0" smtClean="0"/>
              <a:t>Identify</a:t>
            </a:r>
            <a:r>
              <a:rPr lang="en-US" dirty="0" smtClean="0"/>
              <a:t> sources for financing additional education. </a:t>
            </a:r>
          </a:p>
        </p:txBody>
      </p:sp>
    </p:spTree>
    <p:extLst>
      <p:ext uri="{BB962C8B-B14F-4D97-AF65-F5344CB8AC3E}">
        <p14:creationId xmlns:p14="http://schemas.microsoft.com/office/powerpoint/2010/main" val="1468852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bms.westfordk12.us/pages/FOV1-000BC607/BMS%20Daily%20Announcements/I0616A7CE.0/Career-Day-clip-art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3987" y="3429000"/>
            <a:ext cx="2614613"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Career Planning</a:t>
            </a:r>
            <a:endParaRPr lang="en-US" dirty="0"/>
          </a:p>
        </p:txBody>
      </p:sp>
      <p:sp>
        <p:nvSpPr>
          <p:cNvPr id="3" name="Content Placeholder 2"/>
          <p:cNvSpPr>
            <a:spLocks noGrp="1"/>
          </p:cNvSpPr>
          <p:nvPr>
            <p:ph idx="1"/>
          </p:nvPr>
        </p:nvSpPr>
        <p:spPr/>
        <p:txBody>
          <a:bodyPr/>
          <a:lstStyle/>
          <a:p>
            <a:r>
              <a:rPr lang="en-US" b="1" u="sng" dirty="0" smtClean="0"/>
              <a:t>Occupation:</a:t>
            </a:r>
            <a:r>
              <a:rPr lang="en-US" dirty="0" smtClean="0"/>
              <a:t> a task or series of tasks that is performed to provide a good or service</a:t>
            </a:r>
          </a:p>
          <a:p>
            <a:pPr lvl="1"/>
            <a:r>
              <a:rPr lang="en-US" dirty="0" smtClean="0"/>
              <a:t>People hired to fill occupations and are paid for the work they perform. </a:t>
            </a:r>
          </a:p>
          <a:p>
            <a:pPr lvl="1"/>
            <a:endParaRPr lang="en-US" dirty="0" smtClean="0"/>
          </a:p>
          <a:p>
            <a:r>
              <a:rPr lang="en-US" b="1" u="sng" dirty="0" smtClean="0"/>
              <a:t>Career: </a:t>
            </a:r>
            <a:r>
              <a:rPr lang="en-US" dirty="0" smtClean="0"/>
              <a:t>a goal in life that is </a:t>
            </a:r>
            <a:br>
              <a:rPr lang="en-US" dirty="0" smtClean="0"/>
            </a:br>
            <a:r>
              <a:rPr lang="en-US" dirty="0" smtClean="0"/>
              <a:t>fulfilled through an occupation </a:t>
            </a:r>
            <a:br>
              <a:rPr lang="en-US" dirty="0" smtClean="0"/>
            </a:br>
            <a:r>
              <a:rPr lang="en-US" dirty="0" smtClean="0"/>
              <a:t>or series of occupations</a:t>
            </a:r>
          </a:p>
          <a:p>
            <a:endParaRPr lang="en-US" dirty="0"/>
          </a:p>
        </p:txBody>
      </p:sp>
    </p:spTree>
    <p:extLst>
      <p:ext uri="{BB962C8B-B14F-4D97-AF65-F5344CB8AC3E}">
        <p14:creationId xmlns:p14="http://schemas.microsoft.com/office/powerpoint/2010/main" val="574178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Planning</a:t>
            </a:r>
            <a:endParaRPr lang="en-US" dirty="0"/>
          </a:p>
        </p:txBody>
      </p:sp>
      <p:sp>
        <p:nvSpPr>
          <p:cNvPr id="3" name="Content Placeholder 2"/>
          <p:cNvSpPr>
            <a:spLocks noGrp="1"/>
          </p:cNvSpPr>
          <p:nvPr>
            <p:ph idx="1"/>
          </p:nvPr>
        </p:nvSpPr>
        <p:spPr/>
        <p:txBody>
          <a:bodyPr/>
          <a:lstStyle/>
          <a:p>
            <a:r>
              <a:rPr lang="en-US" b="1" u="sng" dirty="0" smtClean="0"/>
              <a:t>Career Planning</a:t>
            </a:r>
            <a:r>
              <a:rPr lang="en-US" dirty="0" smtClean="0"/>
              <a:t>: the process of studying careers, assessing yourself in terms of careers, and making decisions about a future career.</a:t>
            </a:r>
          </a:p>
          <a:p>
            <a:pPr lvl="1"/>
            <a:r>
              <a:rPr lang="en-US" dirty="0" smtClean="0"/>
              <a:t>Making decisions about your interests</a:t>
            </a:r>
          </a:p>
          <a:p>
            <a:pPr lvl="1"/>
            <a:r>
              <a:rPr lang="en-US" dirty="0" smtClean="0"/>
              <a:t>Investigating several occupations within career area</a:t>
            </a:r>
          </a:p>
          <a:p>
            <a:pPr lvl="1"/>
            <a:r>
              <a:rPr lang="en-US" dirty="0" smtClean="0"/>
              <a:t>Duties performed, education/training </a:t>
            </a:r>
            <a:br>
              <a:rPr lang="en-US" dirty="0" smtClean="0"/>
            </a:br>
            <a:r>
              <a:rPr lang="en-US" dirty="0" smtClean="0"/>
              <a:t>needed, wages paid</a:t>
            </a:r>
            <a:endParaRPr lang="en-US" dirty="0"/>
          </a:p>
        </p:txBody>
      </p:sp>
      <p:pic>
        <p:nvPicPr>
          <p:cNvPr id="10242" name="Picture 2" descr="https://encrypted-tbn1.gstatic.com/images?q=tbn:ANd9GcQq3Gly_MhTGq6zyvRbee3-31HOzZOCFh_KOWOHl9RcmtIsWfMV6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6600" y="480060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1397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smtClean="0"/>
              <a:t>Information Sources </a:t>
            </a:r>
            <a:br>
              <a:rPr lang="en-US" sz="4200" dirty="0" smtClean="0"/>
            </a:br>
            <a:r>
              <a:rPr lang="en-US" sz="4200" dirty="0" smtClean="0"/>
              <a:t>Career Planning</a:t>
            </a:r>
            <a:endParaRPr lang="en-US" sz="4200" dirty="0"/>
          </a:p>
        </p:txBody>
      </p:sp>
      <p:sp>
        <p:nvSpPr>
          <p:cNvPr id="3" name="Content Placeholder 2"/>
          <p:cNvSpPr>
            <a:spLocks noGrp="1"/>
          </p:cNvSpPr>
          <p:nvPr>
            <p:ph idx="1"/>
          </p:nvPr>
        </p:nvSpPr>
        <p:spPr>
          <a:xfrm>
            <a:off x="457200" y="1600200"/>
            <a:ext cx="8382000" cy="4530725"/>
          </a:xfrm>
        </p:spPr>
        <p:txBody>
          <a:bodyPr/>
          <a:lstStyle/>
          <a:p>
            <a:r>
              <a:rPr lang="en-US" sz="2400" b="1" dirty="0" smtClean="0"/>
              <a:t>Government</a:t>
            </a:r>
            <a:r>
              <a:rPr lang="en-US" b="1" dirty="0" smtClean="0"/>
              <a:t> </a:t>
            </a:r>
            <a:r>
              <a:rPr lang="en-US" sz="2400" b="1" dirty="0" smtClean="0"/>
              <a:t>Resources</a:t>
            </a:r>
            <a:endParaRPr lang="en-US" b="1" dirty="0" smtClean="0"/>
          </a:p>
          <a:p>
            <a:pPr lvl="1"/>
            <a:r>
              <a:rPr lang="en-US" sz="2200" i="1" dirty="0" smtClean="0"/>
              <a:t>Occupational Outlook Handbook</a:t>
            </a:r>
          </a:p>
          <a:p>
            <a:pPr lvl="2"/>
            <a:r>
              <a:rPr lang="en-US" dirty="0" smtClean="0"/>
              <a:t>Includes job duties, working conditions, education or training required, advancement possibilities, earnings</a:t>
            </a:r>
            <a:endParaRPr lang="en-US" dirty="0"/>
          </a:p>
          <a:p>
            <a:pPr lvl="5"/>
            <a:endParaRPr lang="en-US" sz="1400" dirty="0" smtClean="0"/>
          </a:p>
          <a:p>
            <a:r>
              <a:rPr lang="en-US" sz="2400" b="1" dirty="0" smtClean="0"/>
              <a:t>Magazines</a:t>
            </a:r>
          </a:p>
          <a:p>
            <a:pPr lvl="1"/>
            <a:r>
              <a:rPr lang="en-US" sz="2000" dirty="0" smtClean="0"/>
              <a:t>Career World</a:t>
            </a:r>
          </a:p>
          <a:p>
            <a:pPr lvl="1"/>
            <a:r>
              <a:rPr lang="en-US" sz="2000" dirty="0" smtClean="0"/>
              <a:t>Encyclopedia of Careers &amp; Vocational Guidance</a:t>
            </a:r>
          </a:p>
          <a:p>
            <a:pPr lvl="4"/>
            <a:endParaRPr lang="en-US" sz="1400" dirty="0" smtClean="0"/>
          </a:p>
          <a:p>
            <a:r>
              <a:rPr lang="en-US" sz="2400" b="1" dirty="0" smtClean="0"/>
              <a:t>Organizations</a:t>
            </a:r>
            <a:endParaRPr lang="en-US" b="1" dirty="0" smtClean="0"/>
          </a:p>
          <a:p>
            <a:pPr lvl="1"/>
            <a:r>
              <a:rPr lang="en-US" sz="2000" dirty="0" smtClean="0"/>
              <a:t>Insurance Information Institute</a:t>
            </a:r>
          </a:p>
          <a:p>
            <a:pPr lvl="1"/>
            <a:r>
              <a:rPr lang="en-US" sz="2000" dirty="0" smtClean="0"/>
              <a:t>High school or College/University Career Centers</a:t>
            </a:r>
          </a:p>
          <a:p>
            <a:pPr lvl="4"/>
            <a:endParaRPr lang="en-US" sz="1400" dirty="0" smtClean="0"/>
          </a:p>
          <a:p>
            <a:r>
              <a:rPr lang="en-US" sz="2400" b="1" dirty="0" smtClean="0"/>
              <a:t>Newspaper</a:t>
            </a:r>
            <a:r>
              <a:rPr lang="en-US" sz="2400" dirty="0" smtClean="0"/>
              <a:t> – want ads</a:t>
            </a:r>
            <a:endParaRPr lang="en-US" dirty="0"/>
          </a:p>
        </p:txBody>
      </p:sp>
      <p:pic>
        <p:nvPicPr>
          <p:cNvPr id="1026" name="Picture 2" descr="http://jist.emcp.com/media/catalog/product/cache/4/image/9df78eab33525d08d6e5fb8d27136e95/o/o/oohcover_1_bordered.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36790">
            <a:off x="7162801" y="341313"/>
            <a:ext cx="1676400" cy="2155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6516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 Your Values</a:t>
            </a:r>
            <a:endParaRPr lang="en-US" dirty="0"/>
          </a:p>
        </p:txBody>
      </p:sp>
      <p:sp>
        <p:nvSpPr>
          <p:cNvPr id="3" name="Content Placeholder 2"/>
          <p:cNvSpPr>
            <a:spLocks noGrp="1"/>
          </p:cNvSpPr>
          <p:nvPr>
            <p:ph idx="1"/>
          </p:nvPr>
        </p:nvSpPr>
        <p:spPr>
          <a:xfrm>
            <a:off x="457200" y="1600200"/>
            <a:ext cx="8458200" cy="4530725"/>
          </a:xfrm>
        </p:spPr>
        <p:txBody>
          <a:bodyPr/>
          <a:lstStyle/>
          <a:p>
            <a:r>
              <a:rPr lang="en-US" b="1" u="sng" dirty="0" smtClean="0"/>
              <a:t>Values</a:t>
            </a:r>
            <a:r>
              <a:rPr lang="en-US" dirty="0" smtClean="0"/>
              <a:t>: the things that are important to you in life. </a:t>
            </a:r>
          </a:p>
          <a:p>
            <a:pPr lvl="1"/>
            <a:endParaRPr lang="en-US" dirty="0" smtClean="0"/>
          </a:p>
          <a:p>
            <a:pPr marL="457200" lvl="1" indent="0" algn="ctr">
              <a:buNone/>
            </a:pPr>
            <a:r>
              <a:rPr lang="en-US" dirty="0" smtClean="0"/>
              <a:t>Prestige ● </a:t>
            </a:r>
            <a:r>
              <a:rPr lang="en-US" dirty="0"/>
              <a:t>Money </a:t>
            </a:r>
            <a:r>
              <a:rPr lang="en-US" dirty="0" smtClean="0"/>
              <a:t>● Power ● Achievement</a:t>
            </a:r>
          </a:p>
          <a:p>
            <a:pPr marL="457200" lvl="1" indent="0" algn="ctr">
              <a:buNone/>
            </a:pPr>
            <a:r>
              <a:rPr lang="en-US" dirty="0" smtClean="0"/>
              <a:t>Independence ● </a:t>
            </a:r>
            <a:r>
              <a:rPr lang="en-US" dirty="0"/>
              <a:t>Leadership </a:t>
            </a:r>
            <a:r>
              <a:rPr lang="en-US" dirty="0" smtClean="0"/>
              <a:t>● Security ● Belonging</a:t>
            </a:r>
          </a:p>
          <a:p>
            <a:pPr marL="457200" lvl="1" indent="0" algn="ctr">
              <a:buNone/>
            </a:pPr>
            <a:endParaRPr lang="en-US" dirty="0"/>
          </a:p>
          <a:p>
            <a:pPr lvl="1"/>
            <a:r>
              <a:rPr lang="en-US" sz="1900" i="1" dirty="0" smtClean="0"/>
              <a:t>Is it important to me to earn a lot of money?</a:t>
            </a:r>
          </a:p>
          <a:p>
            <a:pPr lvl="1"/>
            <a:r>
              <a:rPr lang="en-US" sz="1900" i="1" dirty="0" smtClean="0"/>
              <a:t>Am I interested in work that provides a service to others?</a:t>
            </a:r>
          </a:p>
          <a:p>
            <a:pPr lvl="1"/>
            <a:r>
              <a:rPr lang="en-US" sz="1900" i="1" dirty="0" smtClean="0"/>
              <a:t>Is it important to me that other people think I’m important? </a:t>
            </a:r>
          </a:p>
          <a:p>
            <a:pPr lvl="1"/>
            <a:r>
              <a:rPr lang="en-US" sz="1900" i="1" dirty="0" smtClean="0"/>
              <a:t>Do I want to be challenged at work or need more training?</a:t>
            </a:r>
          </a:p>
          <a:p>
            <a:pPr lvl="1"/>
            <a:r>
              <a:rPr lang="en-US" sz="1900" i="1" dirty="0" smtClean="0"/>
              <a:t>Would I be willing to start at a low salary if I can advance?</a:t>
            </a:r>
          </a:p>
          <a:p>
            <a:pPr lvl="1"/>
            <a:endParaRPr lang="en-US" dirty="0"/>
          </a:p>
        </p:txBody>
      </p:sp>
    </p:spTree>
    <p:extLst>
      <p:ext uri="{BB962C8B-B14F-4D97-AF65-F5344CB8AC3E}">
        <p14:creationId xmlns:p14="http://schemas.microsoft.com/office/powerpoint/2010/main" val="1643499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Skills/Abilities/Aptitude Tests</a:t>
            </a:r>
            <a:endParaRPr lang="en-US" dirty="0"/>
          </a:p>
        </p:txBody>
      </p:sp>
      <p:sp>
        <p:nvSpPr>
          <p:cNvPr id="3" name="Content Placeholder 2"/>
          <p:cNvSpPr>
            <a:spLocks noGrp="1"/>
          </p:cNvSpPr>
          <p:nvPr>
            <p:ph idx="1"/>
          </p:nvPr>
        </p:nvSpPr>
        <p:spPr/>
        <p:txBody>
          <a:bodyPr/>
          <a:lstStyle/>
          <a:p>
            <a:r>
              <a:rPr lang="en-US" sz="2400" dirty="0"/>
              <a:t>Self-assessment is a way to learn more about yourself: </a:t>
            </a:r>
            <a:endParaRPr lang="en-US" sz="2400" dirty="0" smtClean="0"/>
          </a:p>
          <a:p>
            <a:pPr lvl="1"/>
            <a:r>
              <a:rPr lang="en-US" sz="2000" dirty="0" smtClean="0"/>
              <a:t>what </a:t>
            </a:r>
            <a:r>
              <a:rPr lang="en-US" sz="2000" dirty="0"/>
              <a:t>you </a:t>
            </a:r>
            <a:r>
              <a:rPr lang="en-US" sz="2000" b="1" dirty="0">
                <a:solidFill>
                  <a:srgbClr val="00B0F0"/>
                </a:solidFill>
              </a:rPr>
              <a:t>like</a:t>
            </a:r>
            <a:r>
              <a:rPr lang="en-US" sz="2000" dirty="0"/>
              <a:t>, </a:t>
            </a:r>
            <a:endParaRPr lang="en-US" sz="2000" dirty="0" smtClean="0"/>
          </a:p>
          <a:p>
            <a:pPr lvl="1"/>
            <a:r>
              <a:rPr lang="en-US" sz="2000" dirty="0" smtClean="0"/>
              <a:t>what </a:t>
            </a:r>
            <a:r>
              <a:rPr lang="en-US" sz="2000" dirty="0"/>
              <a:t>you </a:t>
            </a:r>
            <a:r>
              <a:rPr lang="en-US" sz="2000" b="1" dirty="0">
                <a:solidFill>
                  <a:srgbClr val="00B0F0"/>
                </a:solidFill>
              </a:rPr>
              <a:t>don't like</a:t>
            </a:r>
            <a:r>
              <a:rPr lang="en-US" sz="2000" dirty="0"/>
              <a:t>, </a:t>
            </a:r>
            <a:endParaRPr lang="en-US" sz="2000" dirty="0" smtClean="0"/>
          </a:p>
          <a:p>
            <a:pPr lvl="1"/>
            <a:r>
              <a:rPr lang="en-US" sz="2000" dirty="0" smtClean="0"/>
              <a:t>and </a:t>
            </a:r>
            <a:r>
              <a:rPr lang="en-US" sz="2000" dirty="0"/>
              <a:t>how you tend to </a:t>
            </a:r>
            <a:r>
              <a:rPr lang="en-US" sz="2000" b="1" dirty="0">
                <a:solidFill>
                  <a:srgbClr val="00B0F0"/>
                </a:solidFill>
              </a:rPr>
              <a:t>react</a:t>
            </a:r>
            <a:r>
              <a:rPr lang="en-US" sz="2000" dirty="0">
                <a:solidFill>
                  <a:srgbClr val="00B0F0"/>
                </a:solidFill>
              </a:rPr>
              <a:t> </a:t>
            </a:r>
            <a:r>
              <a:rPr lang="en-US" sz="2000" dirty="0"/>
              <a:t>to certain </a:t>
            </a:r>
            <a:r>
              <a:rPr lang="en-US" sz="2000" dirty="0" smtClean="0"/>
              <a:t>situations.</a:t>
            </a:r>
          </a:p>
          <a:p>
            <a:pPr lvl="1"/>
            <a:endParaRPr lang="en-US" sz="2000" dirty="0"/>
          </a:p>
          <a:p>
            <a:r>
              <a:rPr lang="en-US" sz="2400" dirty="0"/>
              <a:t>Learning about yourself is the first step in finding a good career fit. </a:t>
            </a:r>
            <a:r>
              <a:rPr lang="en-US" dirty="0"/>
              <a:t/>
            </a:r>
            <a:br>
              <a:rPr lang="en-US" dirty="0"/>
            </a:br>
            <a:endParaRPr lang="en-US" dirty="0"/>
          </a:p>
          <a:p>
            <a:r>
              <a:rPr lang="en-US" sz="2400" dirty="0"/>
              <a:t>Assessments are tools to help you explore your </a:t>
            </a:r>
            <a:r>
              <a:rPr lang="en-US" sz="2400" b="1" dirty="0">
                <a:solidFill>
                  <a:srgbClr val="00B0F0"/>
                </a:solidFill>
              </a:rPr>
              <a:t>skills</a:t>
            </a:r>
            <a:r>
              <a:rPr lang="en-US" sz="2400" dirty="0"/>
              <a:t>, </a:t>
            </a:r>
            <a:r>
              <a:rPr lang="en-US" sz="2400" b="1" dirty="0">
                <a:solidFill>
                  <a:srgbClr val="00B0F0"/>
                </a:solidFill>
              </a:rPr>
              <a:t>interests</a:t>
            </a:r>
            <a:r>
              <a:rPr lang="en-US" sz="2400" dirty="0"/>
              <a:t>, </a:t>
            </a:r>
            <a:r>
              <a:rPr lang="en-US" sz="2400" b="1" dirty="0">
                <a:solidFill>
                  <a:srgbClr val="00B0F0"/>
                </a:solidFill>
              </a:rPr>
              <a:t>values</a:t>
            </a:r>
            <a:r>
              <a:rPr lang="en-US" sz="2400" dirty="0"/>
              <a:t>, or other </a:t>
            </a:r>
            <a:r>
              <a:rPr lang="en-US" sz="2400" b="1" dirty="0">
                <a:solidFill>
                  <a:srgbClr val="00B0F0"/>
                </a:solidFill>
              </a:rPr>
              <a:t>traits</a:t>
            </a:r>
            <a:r>
              <a:rPr lang="en-US" sz="2400" dirty="0"/>
              <a:t>. These traits are then matched to a broad list of careers.</a:t>
            </a:r>
          </a:p>
          <a:p>
            <a:pPr marL="0" indent="0">
              <a:buNone/>
            </a:pPr>
            <a:endParaRPr lang="en-US" dirty="0" smtClean="0"/>
          </a:p>
        </p:txBody>
      </p:sp>
    </p:spTree>
    <p:extLst>
      <p:ext uri="{BB962C8B-B14F-4D97-AF65-F5344CB8AC3E}">
        <p14:creationId xmlns:p14="http://schemas.microsoft.com/office/powerpoint/2010/main" val="2135388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Career ~ Your Values</a:t>
            </a:r>
            <a:endParaRPr lang="en-US" dirty="0"/>
          </a:p>
        </p:txBody>
      </p:sp>
      <p:sp>
        <p:nvSpPr>
          <p:cNvPr id="3" name="Content Placeholder 2"/>
          <p:cNvSpPr>
            <a:spLocks noGrp="1"/>
          </p:cNvSpPr>
          <p:nvPr>
            <p:ph idx="1"/>
          </p:nvPr>
        </p:nvSpPr>
        <p:spPr>
          <a:xfrm>
            <a:off x="457200" y="1600200"/>
            <a:ext cx="8458200" cy="4530725"/>
          </a:xfrm>
        </p:spPr>
        <p:txBody>
          <a:bodyPr/>
          <a:lstStyle/>
          <a:p>
            <a:pPr marL="0" indent="0">
              <a:buNone/>
            </a:pPr>
            <a:r>
              <a:rPr lang="en-US" dirty="0" smtClean="0"/>
              <a:t>Your Character &amp; Values</a:t>
            </a:r>
          </a:p>
          <a:p>
            <a:pPr lvl="4"/>
            <a:endParaRPr lang="en-US" dirty="0"/>
          </a:p>
          <a:p>
            <a:r>
              <a:rPr lang="en-US" sz="2300" i="1" dirty="0" smtClean="0"/>
              <a:t>What would you do if someone gave </a:t>
            </a:r>
            <a:br>
              <a:rPr lang="en-US" sz="2300" i="1" dirty="0" smtClean="0"/>
            </a:br>
            <a:r>
              <a:rPr lang="en-US" sz="2300" i="1" dirty="0" smtClean="0"/>
              <a:t>you a large sum of money?</a:t>
            </a:r>
          </a:p>
          <a:p>
            <a:pPr lvl="3"/>
            <a:endParaRPr lang="en-US" sz="1300" i="1" dirty="0" smtClean="0"/>
          </a:p>
          <a:p>
            <a:pPr lvl="1"/>
            <a:r>
              <a:rPr lang="en-US" sz="1900" i="1" dirty="0" smtClean="0"/>
              <a:t>Start your own business?</a:t>
            </a:r>
          </a:p>
          <a:p>
            <a:pPr lvl="1"/>
            <a:r>
              <a:rPr lang="en-US" sz="1900" i="1" dirty="0" smtClean="0"/>
              <a:t>Travel the world?</a:t>
            </a:r>
          </a:p>
          <a:p>
            <a:pPr lvl="1"/>
            <a:r>
              <a:rPr lang="en-US" sz="1900" i="1" dirty="0" smtClean="0"/>
              <a:t>Develop a foundation to support underprivileged kids?</a:t>
            </a:r>
          </a:p>
          <a:p>
            <a:pPr lvl="1"/>
            <a:r>
              <a:rPr lang="en-US" sz="1900" i="1" dirty="0" smtClean="0"/>
              <a:t>Help build up a run-down neighborhood?</a:t>
            </a:r>
          </a:p>
          <a:p>
            <a:pPr lvl="1"/>
            <a:r>
              <a:rPr lang="en-US" sz="1900" i="1" dirty="0" smtClean="0"/>
              <a:t>Buy yourself a huge wardrobe and/or fancy car?</a:t>
            </a:r>
          </a:p>
          <a:p>
            <a:pPr lvl="1"/>
            <a:r>
              <a:rPr lang="en-US" sz="1900" i="1" dirty="0" smtClean="0"/>
              <a:t>Pay for an expensive education?</a:t>
            </a:r>
          </a:p>
          <a:p>
            <a:pPr lvl="1"/>
            <a:endParaRPr lang="en-US" dirty="0"/>
          </a:p>
        </p:txBody>
      </p:sp>
      <p:pic>
        <p:nvPicPr>
          <p:cNvPr id="2052" name="Picture 4" descr="http://www.silverlottosystemw.com/wp-content/uploads/2013/03/howtowinthelotter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9822" y="152401"/>
            <a:ext cx="2458778"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274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Career ~ Your </a:t>
            </a:r>
            <a:r>
              <a:rPr lang="en-US" dirty="0" smtClean="0"/>
              <a:t>Talents &amp; Abilities</a:t>
            </a:r>
            <a:endParaRPr lang="en-US" dirty="0"/>
          </a:p>
        </p:txBody>
      </p:sp>
      <p:sp>
        <p:nvSpPr>
          <p:cNvPr id="3" name="Content Placeholder 2"/>
          <p:cNvSpPr>
            <a:spLocks noGrp="1"/>
          </p:cNvSpPr>
          <p:nvPr>
            <p:ph idx="1"/>
          </p:nvPr>
        </p:nvSpPr>
        <p:spPr/>
        <p:txBody>
          <a:bodyPr/>
          <a:lstStyle/>
          <a:p>
            <a:r>
              <a:rPr lang="en-US" b="1" u="sng" dirty="0" smtClean="0"/>
              <a:t>Talent</a:t>
            </a:r>
            <a:r>
              <a:rPr lang="en-US" dirty="0" smtClean="0"/>
              <a:t>: natural, inborn aptitude to do certain things.   “Natural Talent”</a:t>
            </a:r>
          </a:p>
          <a:p>
            <a:pPr marL="0" indent="0">
              <a:buNone/>
            </a:pPr>
            <a:r>
              <a:rPr lang="en-US" dirty="0" smtClean="0"/>
              <a:t> </a:t>
            </a:r>
          </a:p>
          <a:p>
            <a:r>
              <a:rPr lang="en-US" b="1" u="sng" dirty="0" smtClean="0"/>
              <a:t>Abilities</a:t>
            </a:r>
            <a:r>
              <a:rPr lang="en-US" dirty="0" smtClean="0"/>
              <a:t>: the quality of being able to perform a mental or physical task.</a:t>
            </a:r>
          </a:p>
          <a:p>
            <a:endParaRPr lang="en-US" dirty="0"/>
          </a:p>
          <a:p>
            <a:r>
              <a:rPr lang="en-US" dirty="0" smtClean="0"/>
              <a:t>Your talents and abilities, along with your career goals and interests are important in career planning. </a:t>
            </a:r>
            <a:endParaRPr lang="en-US" dirty="0"/>
          </a:p>
        </p:txBody>
      </p:sp>
    </p:spTree>
    <p:extLst>
      <p:ext uri="{BB962C8B-B14F-4D97-AF65-F5344CB8AC3E}">
        <p14:creationId xmlns:p14="http://schemas.microsoft.com/office/powerpoint/2010/main" val="9313851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sr.photos2.fotosearch.com/bthumb/CSP/CSP990/k1011425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3733799"/>
            <a:ext cx="3124200" cy="312420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Career ~ Your </a:t>
            </a:r>
            <a:r>
              <a:rPr lang="en-US" dirty="0" smtClean="0"/>
              <a:t>Talents &amp; Abilities</a:t>
            </a:r>
            <a:endParaRPr lang="en-US" dirty="0"/>
          </a:p>
        </p:txBody>
      </p:sp>
      <p:sp>
        <p:nvSpPr>
          <p:cNvPr id="3" name="Content Placeholder 2"/>
          <p:cNvSpPr>
            <a:spLocks noGrp="1"/>
          </p:cNvSpPr>
          <p:nvPr>
            <p:ph idx="1"/>
          </p:nvPr>
        </p:nvSpPr>
        <p:spPr/>
        <p:txBody>
          <a:bodyPr/>
          <a:lstStyle/>
          <a:p>
            <a:r>
              <a:rPr lang="en-US" dirty="0" smtClean="0"/>
              <a:t>Think about your education:</a:t>
            </a:r>
          </a:p>
          <a:p>
            <a:pPr lvl="1"/>
            <a:r>
              <a:rPr lang="en-US" i="1" dirty="0" smtClean="0"/>
              <a:t>What kind of courses have you taken?</a:t>
            </a:r>
          </a:p>
          <a:p>
            <a:pPr lvl="1"/>
            <a:r>
              <a:rPr lang="en-US" i="1" dirty="0" smtClean="0"/>
              <a:t>Which courses did you do your best work?</a:t>
            </a:r>
          </a:p>
          <a:p>
            <a:pPr lvl="1"/>
            <a:r>
              <a:rPr lang="en-US" i="1" dirty="0" smtClean="0"/>
              <a:t>Which courses were easiest for you?</a:t>
            </a:r>
          </a:p>
          <a:p>
            <a:pPr lvl="1"/>
            <a:r>
              <a:rPr lang="en-US" i="1" dirty="0" smtClean="0"/>
              <a:t>Which courses were most difficult for you?</a:t>
            </a:r>
          </a:p>
          <a:p>
            <a:pPr lvl="1"/>
            <a:r>
              <a:rPr lang="en-US" i="1" dirty="0" smtClean="0"/>
              <a:t>Which do you like best?</a:t>
            </a:r>
          </a:p>
          <a:p>
            <a:endParaRPr lang="en-US" dirty="0"/>
          </a:p>
          <a:p>
            <a:r>
              <a:rPr lang="en-US" dirty="0" smtClean="0"/>
              <a:t>Abilities can be developed</a:t>
            </a:r>
          </a:p>
          <a:p>
            <a:r>
              <a:rPr lang="en-US" dirty="0" smtClean="0"/>
              <a:t>Strengthen your weaknesses</a:t>
            </a:r>
            <a:endParaRPr lang="en-US" dirty="0"/>
          </a:p>
        </p:txBody>
      </p:sp>
    </p:spTree>
    <p:extLst>
      <p:ext uri="{BB962C8B-B14F-4D97-AF65-F5344CB8AC3E}">
        <p14:creationId xmlns:p14="http://schemas.microsoft.com/office/powerpoint/2010/main" val="15804149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286000" y="5602529"/>
            <a:ext cx="5095875" cy="1188796"/>
          </a:xfrm>
          <a:prstGeom prst="rect">
            <a:avLst/>
          </a:prstGeom>
        </p:spPr>
      </p:pic>
      <p:sp>
        <p:nvSpPr>
          <p:cNvPr id="2" name="Title 1"/>
          <p:cNvSpPr>
            <a:spLocks noGrp="1"/>
          </p:cNvSpPr>
          <p:nvPr>
            <p:ph type="title"/>
          </p:nvPr>
        </p:nvSpPr>
        <p:spPr/>
        <p:txBody>
          <a:bodyPr/>
          <a:lstStyle/>
          <a:p>
            <a:r>
              <a:rPr lang="en-US" dirty="0" smtClean="0"/>
              <a:t>Making Career Decisions</a:t>
            </a:r>
            <a:endParaRPr lang="en-US" dirty="0"/>
          </a:p>
        </p:txBody>
      </p:sp>
      <p:sp>
        <p:nvSpPr>
          <p:cNvPr id="3" name="Content Placeholder 2"/>
          <p:cNvSpPr>
            <a:spLocks noGrp="1"/>
          </p:cNvSpPr>
          <p:nvPr>
            <p:ph idx="1"/>
          </p:nvPr>
        </p:nvSpPr>
        <p:spPr>
          <a:xfrm>
            <a:off x="457200" y="1752600"/>
            <a:ext cx="8229600" cy="4378325"/>
          </a:xfrm>
        </p:spPr>
        <p:txBody>
          <a:bodyPr/>
          <a:lstStyle/>
          <a:p>
            <a:pPr marL="514350" indent="-514350">
              <a:spcBef>
                <a:spcPts val="1800"/>
              </a:spcBef>
              <a:buFont typeface="+mj-lt"/>
              <a:buAutoNum type="arabicPeriod"/>
            </a:pPr>
            <a:r>
              <a:rPr lang="en-US" sz="2400" dirty="0" smtClean="0"/>
              <a:t>Gather as much information as you can.</a:t>
            </a:r>
          </a:p>
          <a:p>
            <a:pPr marL="514350" indent="-514350">
              <a:spcBef>
                <a:spcPts val="1800"/>
              </a:spcBef>
              <a:buFont typeface="+mj-lt"/>
              <a:buAutoNum type="arabicPeriod"/>
            </a:pPr>
            <a:r>
              <a:rPr lang="en-US" sz="2400" dirty="0" smtClean="0"/>
              <a:t>Analyze what you have learned about careers and about yourself.</a:t>
            </a:r>
          </a:p>
          <a:p>
            <a:pPr marL="514350" indent="-514350">
              <a:spcBef>
                <a:spcPts val="1800"/>
              </a:spcBef>
              <a:buFont typeface="+mj-lt"/>
              <a:buAutoNum type="arabicPeriod"/>
            </a:pPr>
            <a:r>
              <a:rPr lang="en-US" sz="2400" dirty="0" smtClean="0"/>
              <a:t>Think about different plans of action and what might happen if you follow each one.</a:t>
            </a:r>
          </a:p>
          <a:p>
            <a:pPr marL="514350" indent="-514350">
              <a:spcBef>
                <a:spcPts val="1800"/>
              </a:spcBef>
              <a:buFont typeface="+mj-lt"/>
              <a:buAutoNum type="arabicPeriod"/>
            </a:pPr>
            <a:r>
              <a:rPr lang="en-US" sz="2400" dirty="0" smtClean="0"/>
              <a:t>Select what seems to be the best plan of action and follow it. </a:t>
            </a:r>
          </a:p>
          <a:p>
            <a:pPr marL="514350" indent="-514350">
              <a:spcBef>
                <a:spcPts val="1800"/>
              </a:spcBef>
              <a:buFont typeface="+mj-lt"/>
              <a:buAutoNum type="arabicPeriod"/>
            </a:pPr>
            <a:r>
              <a:rPr lang="en-US" sz="2400" dirty="0" smtClean="0"/>
              <a:t>Evaluate your career decision from time to time. </a:t>
            </a:r>
            <a:endParaRPr lang="en-US" sz="2400" dirty="0"/>
          </a:p>
          <a:p>
            <a:endParaRPr lang="en-US" dirty="0"/>
          </a:p>
        </p:txBody>
      </p:sp>
      <p:pic>
        <p:nvPicPr>
          <p:cNvPr id="12290" name="Picture 2" descr="http://images.military.com/media/education/content-images/general/career-path-ts2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207898"/>
            <a:ext cx="2438400" cy="16215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470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Financing Education</a:t>
            </a:r>
            <a:endParaRPr lang="en-US" dirty="0"/>
          </a:p>
        </p:txBody>
      </p:sp>
      <p:sp>
        <p:nvSpPr>
          <p:cNvPr id="3" name="Content Placeholder 2"/>
          <p:cNvSpPr>
            <a:spLocks noGrp="1"/>
          </p:cNvSpPr>
          <p:nvPr>
            <p:ph idx="1"/>
          </p:nvPr>
        </p:nvSpPr>
        <p:spPr/>
        <p:txBody>
          <a:bodyPr/>
          <a:lstStyle/>
          <a:p>
            <a:r>
              <a:rPr lang="en-US" dirty="0"/>
              <a:t>Consider </a:t>
            </a:r>
            <a:r>
              <a:rPr lang="en-US" dirty="0" smtClean="0"/>
              <a:t>the cost for education </a:t>
            </a:r>
            <a:br>
              <a:rPr lang="en-US" dirty="0" smtClean="0"/>
            </a:br>
            <a:r>
              <a:rPr lang="en-US" dirty="0" smtClean="0"/>
              <a:t>an </a:t>
            </a:r>
            <a:r>
              <a:rPr lang="en-US" b="1" dirty="0" smtClean="0">
                <a:solidFill>
                  <a:schemeClr val="accent1">
                    <a:lumMod val="75000"/>
                  </a:schemeClr>
                </a:solidFill>
              </a:rPr>
              <a:t>investment </a:t>
            </a:r>
            <a:r>
              <a:rPr lang="en-US" dirty="0" smtClean="0"/>
              <a:t>that will help </a:t>
            </a:r>
            <a:br>
              <a:rPr lang="en-US" dirty="0" smtClean="0"/>
            </a:br>
            <a:r>
              <a:rPr lang="en-US" dirty="0" smtClean="0"/>
              <a:t>you earn higher wages in the future.</a:t>
            </a:r>
          </a:p>
          <a:p>
            <a:pPr marL="2286000" lvl="5" indent="0">
              <a:buNone/>
            </a:pPr>
            <a:endParaRPr lang="en-US" dirty="0" smtClean="0"/>
          </a:p>
          <a:p>
            <a:pPr lvl="1"/>
            <a:r>
              <a:rPr lang="en-US" dirty="0" smtClean="0"/>
              <a:t>Financial Aid </a:t>
            </a:r>
            <a:r>
              <a:rPr lang="en-US" dirty="0"/>
              <a:t>P</a:t>
            </a:r>
            <a:r>
              <a:rPr lang="en-US" dirty="0" smtClean="0"/>
              <a:t>rograms</a:t>
            </a:r>
          </a:p>
          <a:p>
            <a:pPr lvl="2">
              <a:spcBef>
                <a:spcPts val="1200"/>
              </a:spcBef>
            </a:pPr>
            <a:r>
              <a:rPr lang="en-US" dirty="0" smtClean="0"/>
              <a:t>Scholarships</a:t>
            </a:r>
          </a:p>
          <a:p>
            <a:pPr lvl="2">
              <a:spcBef>
                <a:spcPts val="1200"/>
              </a:spcBef>
            </a:pPr>
            <a:r>
              <a:rPr lang="en-US" dirty="0" smtClean="0"/>
              <a:t>Student loans</a:t>
            </a:r>
          </a:p>
          <a:p>
            <a:pPr lvl="2">
              <a:spcBef>
                <a:spcPts val="1200"/>
              </a:spcBef>
            </a:pPr>
            <a:r>
              <a:rPr lang="en-US" dirty="0" smtClean="0"/>
              <a:t>Work-study programs 	</a:t>
            </a:r>
            <a:endParaRPr lang="en-US" dirty="0"/>
          </a:p>
        </p:txBody>
      </p:sp>
      <p:pic>
        <p:nvPicPr>
          <p:cNvPr id="13314" name="Picture 2" descr="http://www.ccc.edu/colleges/washington/menu/PublishingImages/FAFSA_Financial_Aid_250_25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502152"/>
            <a:ext cx="3143250" cy="3155823"/>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dumais.us/newtown/blog/wp-content/uploads/2012/01/USDOE.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4650" y="220213"/>
            <a:ext cx="2209800" cy="2223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82130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20</a:t>
            </a:r>
            <a:endParaRPr lang="en-US" sz="2800" b="1" dirty="0">
              <a:solidFill>
                <a:srgbClr val="00B0F0"/>
              </a:solidFill>
            </a:endParaRPr>
          </a:p>
          <a:p>
            <a:pPr eaLnBrk="1" hangingPunct="1"/>
            <a:r>
              <a:rPr lang="en-US" sz="2800" b="1" dirty="0" smtClean="0"/>
              <a:t>Succeeding in the World of Work</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sz="2600" b="1" u="sng" dirty="0" smtClean="0"/>
              <a:t>Discuss</a:t>
            </a:r>
            <a:r>
              <a:rPr lang="en-US" sz="2600" dirty="0" smtClean="0"/>
              <a:t> how to compose a letter of application and personal data sheet, and how to fill out employment applications forms.</a:t>
            </a:r>
          </a:p>
          <a:p>
            <a:pPr lvl="3"/>
            <a:endParaRPr lang="en-US" sz="1600" dirty="0" smtClean="0"/>
          </a:p>
          <a:p>
            <a:r>
              <a:rPr lang="en-US" sz="2600" b="1" u="sng" dirty="0"/>
              <a:t>Describe</a:t>
            </a:r>
            <a:r>
              <a:rPr lang="en-US" sz="2600" dirty="0"/>
              <a:t> how pre-employment tests are used by employers</a:t>
            </a:r>
            <a:r>
              <a:rPr lang="en-US" sz="2600" dirty="0" smtClean="0"/>
              <a:t>.</a:t>
            </a:r>
          </a:p>
          <a:p>
            <a:pPr lvl="4"/>
            <a:endParaRPr lang="en-US" sz="1600" dirty="0"/>
          </a:p>
          <a:p>
            <a:r>
              <a:rPr lang="en-US" sz="2600" b="1" u="sng" dirty="0" smtClean="0"/>
              <a:t>Explain</a:t>
            </a:r>
            <a:r>
              <a:rPr lang="en-US" sz="2600" dirty="0" smtClean="0"/>
              <a:t> how to prepare a good interview.</a:t>
            </a:r>
          </a:p>
          <a:p>
            <a:pPr lvl="3"/>
            <a:endParaRPr lang="en-US" dirty="0" smtClean="0"/>
          </a:p>
          <a:p>
            <a:r>
              <a:rPr lang="en-US" sz="2600" b="1" u="sng" dirty="0" smtClean="0"/>
              <a:t>Identify</a:t>
            </a:r>
            <a:r>
              <a:rPr lang="en-US" sz="2600" dirty="0" smtClean="0"/>
              <a:t> quantities that lead to success on the job. </a:t>
            </a:r>
          </a:p>
        </p:txBody>
      </p:sp>
    </p:spTree>
    <p:extLst>
      <p:ext uri="{BB962C8B-B14F-4D97-AF65-F5344CB8AC3E}">
        <p14:creationId xmlns:p14="http://schemas.microsoft.com/office/powerpoint/2010/main" val="39301506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Letter </a:t>
            </a:r>
            <a:r>
              <a:rPr lang="en-US" b="1" dirty="0">
                <a:effectLst>
                  <a:outerShdw blurRad="38100" dist="38100" dir="2700000" algn="tl">
                    <a:srgbClr val="000000">
                      <a:alpha val="43137"/>
                    </a:srgbClr>
                  </a:outerShdw>
                </a:effectLst>
              </a:rPr>
              <a:t>of </a:t>
            </a:r>
            <a:r>
              <a:rPr lang="en-US" b="1" dirty="0" smtClean="0">
                <a:effectLst>
                  <a:outerShdw blurRad="38100" dist="38100" dir="2700000" algn="tl">
                    <a:srgbClr val="000000">
                      <a:alpha val="43137"/>
                    </a:srgbClr>
                  </a:outerShdw>
                </a:effectLst>
              </a:rPr>
              <a:t>Application</a:t>
            </a:r>
          </a:p>
          <a:p>
            <a:pPr lvl="1"/>
            <a:r>
              <a:rPr lang="en-US" dirty="0" smtClean="0"/>
              <a:t>Sales letter about an applicant written for the purpose of getting a personal interview</a:t>
            </a:r>
          </a:p>
          <a:p>
            <a:pPr lvl="4"/>
            <a:endParaRPr lang="en-US" sz="1200" dirty="0"/>
          </a:p>
          <a:p>
            <a:pPr lvl="1"/>
            <a:r>
              <a:rPr lang="en-US" dirty="0" smtClean="0"/>
              <a:t>Business-like letter that focuses on interest in and qualifications for the position</a:t>
            </a:r>
          </a:p>
          <a:p>
            <a:pPr lvl="5"/>
            <a:endParaRPr lang="en-US" sz="1200" dirty="0"/>
          </a:p>
          <a:p>
            <a:pPr lvl="1"/>
            <a:r>
              <a:rPr lang="en-US" dirty="0" smtClean="0"/>
              <a:t>A.K.A. - Letter of Interest </a:t>
            </a:r>
          </a:p>
          <a:p>
            <a:pPr lvl="4"/>
            <a:endParaRPr lang="en-US" sz="1200" dirty="0"/>
          </a:p>
          <a:p>
            <a:pPr lvl="1"/>
            <a:r>
              <a:rPr lang="en-US" dirty="0" smtClean="0"/>
              <a:t>“Sales Letter” meaning:</a:t>
            </a:r>
            <a:br>
              <a:rPr lang="en-US" dirty="0" smtClean="0"/>
            </a:br>
            <a:r>
              <a:rPr lang="en-US" dirty="0" smtClean="0"/>
              <a:t>~ get employers attention</a:t>
            </a:r>
            <a:br>
              <a:rPr lang="en-US" dirty="0" smtClean="0"/>
            </a:br>
            <a:r>
              <a:rPr lang="en-US" dirty="0" smtClean="0"/>
              <a:t>~ desire to meet you (applicant)</a:t>
            </a:r>
            <a:br>
              <a:rPr lang="en-US" dirty="0" smtClean="0"/>
            </a:br>
            <a:r>
              <a:rPr lang="en-US" dirty="0" smtClean="0"/>
              <a:t>~ invite you for an interview</a:t>
            </a:r>
            <a:endParaRPr lang="en-US" dirty="0"/>
          </a:p>
        </p:txBody>
      </p:sp>
    </p:spTree>
    <p:extLst>
      <p:ext uri="{BB962C8B-B14F-4D97-AF65-F5344CB8AC3E}">
        <p14:creationId xmlns:p14="http://schemas.microsoft.com/office/powerpoint/2010/main" val="1936414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268</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Letter </a:t>
            </a:r>
            <a:r>
              <a:rPr lang="en-US" b="1" dirty="0">
                <a:effectLst>
                  <a:outerShdw blurRad="38100" dist="38100" dir="2700000" algn="tl">
                    <a:srgbClr val="000000">
                      <a:alpha val="43137"/>
                    </a:srgbClr>
                  </a:outerShdw>
                </a:effectLst>
              </a:rPr>
              <a:t>of </a:t>
            </a:r>
            <a:r>
              <a:rPr lang="en-US" b="1" dirty="0" smtClean="0">
                <a:effectLst>
                  <a:outerShdw blurRad="38100" dist="38100" dir="2700000" algn="tl">
                    <a:srgbClr val="000000">
                      <a:alpha val="43137"/>
                    </a:srgbClr>
                  </a:outerShdw>
                </a:effectLst>
              </a:rPr>
              <a:t>Application</a:t>
            </a:r>
          </a:p>
          <a:p>
            <a:pPr lvl="2"/>
            <a:endParaRPr lang="en-US" b="1" dirty="0" smtClean="0">
              <a:effectLst>
                <a:outerShdw blurRad="38100" dist="38100" dir="2700000" algn="tl">
                  <a:srgbClr val="000000">
                    <a:alpha val="43137"/>
                  </a:srgbClr>
                </a:outerShdw>
              </a:effectLst>
            </a:endParaRPr>
          </a:p>
          <a:p>
            <a:pPr lvl="1"/>
            <a:r>
              <a:rPr lang="en-US" dirty="0" smtClean="0"/>
              <a:t>Neat, Courteous, To The Point</a:t>
            </a:r>
          </a:p>
          <a:p>
            <a:pPr lvl="1"/>
            <a:endParaRPr lang="en-US" dirty="0"/>
          </a:p>
          <a:p>
            <a:pPr lvl="1"/>
            <a:r>
              <a:rPr lang="en-US" dirty="0" smtClean="0"/>
              <a:t>Carelessness could cost you </a:t>
            </a:r>
            <a:br>
              <a:rPr lang="en-US" dirty="0" smtClean="0"/>
            </a:br>
            <a:r>
              <a:rPr lang="en-US" dirty="0" smtClean="0"/>
              <a:t>an interview opportunity</a:t>
            </a:r>
          </a:p>
          <a:p>
            <a:pPr lvl="1"/>
            <a:endParaRPr lang="en-US" dirty="0"/>
          </a:p>
          <a:p>
            <a:pPr lvl="1"/>
            <a:r>
              <a:rPr lang="en-US" dirty="0" smtClean="0"/>
              <a:t>Your letter represent YOU!</a:t>
            </a:r>
          </a:p>
          <a:p>
            <a:pPr lvl="1"/>
            <a:endParaRPr lang="en-US" dirty="0"/>
          </a:p>
          <a:p>
            <a:pPr lvl="1"/>
            <a:r>
              <a:rPr lang="en-US" dirty="0" smtClean="0"/>
              <a:t>How will you stand out from </a:t>
            </a:r>
            <a:br>
              <a:rPr lang="en-US" dirty="0" smtClean="0"/>
            </a:br>
            <a:r>
              <a:rPr lang="en-US" dirty="0" smtClean="0"/>
              <a:t>the other applicants?</a:t>
            </a:r>
          </a:p>
        </p:txBody>
      </p:sp>
      <p:pic>
        <p:nvPicPr>
          <p:cNvPr id="14338" name="Picture 2" descr="http://img.docstoccdn.com/thumb/orig/4669003.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33177" y="2819399"/>
            <a:ext cx="3085422" cy="3992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9119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269</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Personal </a:t>
            </a:r>
            <a:r>
              <a:rPr lang="en-US" b="1" dirty="0">
                <a:effectLst>
                  <a:outerShdw blurRad="38100" dist="38100" dir="2700000" algn="tl">
                    <a:srgbClr val="000000">
                      <a:alpha val="43137"/>
                    </a:srgbClr>
                  </a:outerShdw>
                </a:effectLst>
              </a:rPr>
              <a:t>D</a:t>
            </a:r>
            <a:r>
              <a:rPr lang="en-US" b="1" dirty="0" smtClean="0">
                <a:effectLst>
                  <a:outerShdw blurRad="38100" dist="38100" dir="2700000" algn="tl">
                    <a:srgbClr val="000000">
                      <a:alpha val="43137"/>
                    </a:srgbClr>
                  </a:outerShdw>
                </a:effectLst>
              </a:rPr>
              <a:t>ata Sheet (Resume) </a:t>
            </a:r>
          </a:p>
          <a:p>
            <a:pPr lvl="1"/>
            <a:r>
              <a:rPr lang="en-US" dirty="0" smtClean="0"/>
              <a:t>Summary of important job-related </a:t>
            </a:r>
            <a:br>
              <a:rPr lang="en-US" dirty="0" smtClean="0"/>
            </a:br>
            <a:r>
              <a:rPr lang="en-US" dirty="0" smtClean="0"/>
              <a:t>information about yourself</a:t>
            </a:r>
          </a:p>
          <a:p>
            <a:pPr lvl="2"/>
            <a:r>
              <a:rPr lang="en-US" dirty="0" smtClean="0"/>
              <a:t>Education</a:t>
            </a:r>
          </a:p>
          <a:p>
            <a:pPr lvl="2"/>
            <a:r>
              <a:rPr lang="en-US" dirty="0" smtClean="0"/>
              <a:t>Work Experience</a:t>
            </a:r>
          </a:p>
          <a:p>
            <a:pPr lvl="2"/>
            <a:r>
              <a:rPr lang="en-US" dirty="0" smtClean="0"/>
              <a:t>Personal References</a:t>
            </a:r>
          </a:p>
          <a:p>
            <a:pPr lvl="2"/>
            <a:endParaRPr lang="en-US" dirty="0" smtClean="0"/>
          </a:p>
          <a:p>
            <a:pPr lvl="2"/>
            <a:endParaRPr lang="en-US" dirty="0"/>
          </a:p>
          <a:p>
            <a:pPr lvl="1"/>
            <a:r>
              <a:rPr lang="en-US" sz="2000" b="1" dirty="0" smtClean="0"/>
              <a:t>Personal References</a:t>
            </a:r>
            <a:r>
              <a:rPr lang="en-US" sz="2000" dirty="0" smtClean="0"/>
              <a:t>:</a:t>
            </a:r>
          </a:p>
          <a:p>
            <a:pPr lvl="2"/>
            <a:r>
              <a:rPr lang="en-US" sz="1800" dirty="0" smtClean="0"/>
              <a:t>People who can give a report about </a:t>
            </a:r>
            <a:br>
              <a:rPr lang="en-US" sz="1800" dirty="0" smtClean="0"/>
            </a:br>
            <a:r>
              <a:rPr lang="en-US" sz="1800" dirty="0" smtClean="0"/>
              <a:t>your character, your education, </a:t>
            </a:r>
            <a:br>
              <a:rPr lang="en-US" sz="1800" dirty="0" smtClean="0"/>
            </a:br>
            <a:r>
              <a:rPr lang="en-US" sz="1800" dirty="0" smtClean="0"/>
              <a:t>and your work habits</a:t>
            </a:r>
          </a:p>
          <a:p>
            <a:pPr lvl="2"/>
            <a:r>
              <a:rPr lang="en-US" sz="1800" dirty="0" smtClean="0"/>
              <a:t>Teachers, religious leaders, </a:t>
            </a:r>
            <a:br>
              <a:rPr lang="en-US" sz="1800" dirty="0" smtClean="0"/>
            </a:br>
            <a:r>
              <a:rPr lang="en-US" sz="1800" dirty="0" smtClean="0"/>
              <a:t>adults, former </a:t>
            </a:r>
            <a:r>
              <a:rPr lang="en-US" dirty="0" smtClean="0"/>
              <a:t>employers</a:t>
            </a:r>
          </a:p>
          <a:p>
            <a:endParaRPr lang="en-US" dirty="0"/>
          </a:p>
        </p:txBody>
      </p:sp>
      <p:pic>
        <p:nvPicPr>
          <p:cNvPr id="15362" name="Picture 2" descr="http://img.docstoccdn.com/thumb/orig/4447171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2831372"/>
            <a:ext cx="3111500" cy="4026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7804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Skills/Abilities/Aptitude Tests</a:t>
            </a:r>
            <a:endParaRPr lang="en-US" dirty="0"/>
          </a:p>
        </p:txBody>
      </p:sp>
      <p:sp>
        <p:nvSpPr>
          <p:cNvPr id="3" name="Content Placeholder 2"/>
          <p:cNvSpPr>
            <a:spLocks noGrp="1"/>
          </p:cNvSpPr>
          <p:nvPr>
            <p:ph idx="1"/>
          </p:nvPr>
        </p:nvSpPr>
        <p:spPr/>
        <p:txBody>
          <a:bodyPr/>
          <a:lstStyle/>
          <a:p>
            <a:r>
              <a:rPr lang="en-US" dirty="0" smtClean="0">
                <a:hlinkClick r:id="rId2"/>
              </a:rPr>
              <a:t>Skills Profiler Test</a:t>
            </a:r>
            <a:endParaRPr lang="en-US" dirty="0" smtClean="0"/>
          </a:p>
          <a:p>
            <a:endParaRPr lang="en-US" dirty="0"/>
          </a:p>
          <a:p>
            <a:endParaRPr lang="en-US" dirty="0"/>
          </a:p>
        </p:txBody>
      </p:sp>
      <p:pic>
        <p:nvPicPr>
          <p:cNvPr id="1026" name="Picture 2" descr="CareerOneStop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38244" y="4897438"/>
            <a:ext cx="2762882" cy="18242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cstate="print"/>
          <a:stretch>
            <a:fillRect/>
          </a:stretch>
        </p:blipFill>
        <p:spPr>
          <a:xfrm>
            <a:off x="598539" y="2255441"/>
            <a:ext cx="8402586" cy="1986756"/>
          </a:xfrm>
          <a:prstGeom prst="rect">
            <a:avLst/>
          </a:prstGeom>
        </p:spPr>
      </p:pic>
      <p:pic>
        <p:nvPicPr>
          <p:cNvPr id="7" name="Picture 2" descr="http://www.itechconsulting.us/images/DOL.gif">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15415" y="53509"/>
            <a:ext cx="1588432" cy="15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1423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 for a Job                   </a:t>
            </a:r>
            <a:r>
              <a:rPr lang="en-US" sz="2800" dirty="0" smtClean="0"/>
              <a:t>Page 270</a:t>
            </a:r>
            <a:endParaRPr lang="en-US" dirty="0"/>
          </a:p>
        </p:txBody>
      </p:sp>
      <p:sp>
        <p:nvSpPr>
          <p:cNvPr id="3" name="Content Placeholder 2"/>
          <p:cNvSpPr>
            <a:spLocks noGrp="1"/>
          </p:cNvSpPr>
          <p:nvPr>
            <p:ph idx="1"/>
          </p:nvPr>
        </p:nvSpPr>
        <p:spPr>
          <a:xfrm>
            <a:off x="381000" y="1676400"/>
            <a:ext cx="8305800" cy="4454525"/>
          </a:xfrm>
        </p:spPr>
        <p:txBody>
          <a:bodyPr/>
          <a:lstStyle/>
          <a:p>
            <a:r>
              <a:rPr lang="en-US" dirty="0" smtClean="0"/>
              <a:t>Employment Applications</a:t>
            </a:r>
            <a:endParaRPr lang="en-US" dirty="0"/>
          </a:p>
          <a:p>
            <a:pPr lvl="1"/>
            <a:r>
              <a:rPr lang="en-US" dirty="0" smtClean="0"/>
              <a:t>Document used by employers that asks for information related to employment.</a:t>
            </a:r>
          </a:p>
          <a:p>
            <a:pPr lvl="3"/>
            <a:endParaRPr lang="en-US" dirty="0"/>
          </a:p>
          <a:p>
            <a:pPr lvl="1"/>
            <a:r>
              <a:rPr lang="en-US" dirty="0" smtClean="0"/>
              <a:t>Standard Info (Part of Permanent File)</a:t>
            </a:r>
          </a:p>
          <a:p>
            <a:pPr lvl="2"/>
            <a:r>
              <a:rPr lang="en-US" dirty="0" smtClean="0"/>
              <a:t>Name, Address, Social Security #, </a:t>
            </a:r>
            <a:br>
              <a:rPr lang="en-US" dirty="0" smtClean="0"/>
            </a:br>
            <a:r>
              <a:rPr lang="en-US" dirty="0" smtClean="0"/>
              <a:t>Education, Work Experience, </a:t>
            </a:r>
            <a:br>
              <a:rPr lang="en-US" dirty="0" smtClean="0"/>
            </a:br>
            <a:r>
              <a:rPr lang="en-US" dirty="0" smtClean="0"/>
              <a:t>Qualifications, Applying Position</a:t>
            </a:r>
          </a:p>
          <a:p>
            <a:pPr lvl="2"/>
            <a:endParaRPr lang="en-US" dirty="0"/>
          </a:p>
          <a:p>
            <a:pPr lvl="2"/>
            <a:r>
              <a:rPr lang="en-US" dirty="0" smtClean="0"/>
              <a:t>Resume info can be used to fill out form</a:t>
            </a:r>
          </a:p>
          <a:p>
            <a:pPr lvl="2"/>
            <a:r>
              <a:rPr lang="en-US" dirty="0" smtClean="0"/>
              <a:t>First task employer asks you to do</a:t>
            </a:r>
          </a:p>
          <a:p>
            <a:pPr lvl="2"/>
            <a:r>
              <a:rPr lang="en-US" dirty="0" smtClean="0"/>
              <a:t>Application represents you as worker</a:t>
            </a:r>
            <a:endParaRPr lang="en-US" dirty="0"/>
          </a:p>
        </p:txBody>
      </p:sp>
      <p:pic>
        <p:nvPicPr>
          <p:cNvPr id="17410" name="Picture 2" descr="http://www.samplewords.com/docthumbs/pro-job-application-form-thumb.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4200" y="3864736"/>
            <a:ext cx="2235200" cy="2993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27013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Pre-Employment Test</a:t>
            </a:r>
            <a:endParaRPr lang="en-US" dirty="0"/>
          </a:p>
        </p:txBody>
      </p:sp>
      <p:sp>
        <p:nvSpPr>
          <p:cNvPr id="3" name="Content Placeholder 2"/>
          <p:cNvSpPr>
            <a:spLocks noGrp="1"/>
          </p:cNvSpPr>
          <p:nvPr>
            <p:ph idx="1"/>
          </p:nvPr>
        </p:nvSpPr>
        <p:spPr/>
        <p:txBody>
          <a:bodyPr/>
          <a:lstStyle/>
          <a:p>
            <a:r>
              <a:rPr lang="en-US" dirty="0" smtClean="0"/>
              <a:t>Screen applicants for skills &amp; abilities</a:t>
            </a:r>
          </a:p>
          <a:p>
            <a:r>
              <a:rPr lang="en-US" dirty="0" smtClean="0"/>
              <a:t>Compare applicants on same basis</a:t>
            </a:r>
          </a:p>
          <a:p>
            <a:r>
              <a:rPr lang="en-US" dirty="0" smtClean="0"/>
              <a:t>Evaluate individuals’ abilities </a:t>
            </a:r>
          </a:p>
          <a:p>
            <a:endParaRPr lang="en-US" dirty="0"/>
          </a:p>
          <a:p>
            <a:pPr>
              <a:spcBef>
                <a:spcPts val="1200"/>
              </a:spcBef>
            </a:pPr>
            <a:r>
              <a:rPr lang="en-US" b="1" dirty="0" smtClean="0">
                <a:effectLst>
                  <a:outerShdw blurRad="38100" dist="38100" dir="2700000" algn="tl">
                    <a:srgbClr val="000000">
                      <a:alpha val="43137"/>
                    </a:srgbClr>
                  </a:outerShdw>
                </a:effectLst>
              </a:rPr>
              <a:t>Ability Tests:</a:t>
            </a:r>
            <a:r>
              <a:rPr lang="en-US" dirty="0" smtClean="0"/>
              <a:t> </a:t>
            </a:r>
            <a:r>
              <a:rPr lang="en-US" sz="2600" dirty="0" smtClean="0"/>
              <a:t>measure how well a job applicant can perform certain job tasks.</a:t>
            </a:r>
          </a:p>
          <a:p>
            <a:pPr lvl="1">
              <a:spcBef>
                <a:spcPts val="1200"/>
              </a:spcBef>
            </a:pPr>
            <a:r>
              <a:rPr lang="en-US" dirty="0" smtClean="0"/>
              <a:t>Keyboarding tests</a:t>
            </a:r>
          </a:p>
          <a:p>
            <a:pPr lvl="1">
              <a:spcBef>
                <a:spcPts val="1200"/>
              </a:spcBef>
            </a:pPr>
            <a:r>
              <a:rPr lang="en-US" dirty="0" smtClean="0"/>
              <a:t>Word Processing tests</a:t>
            </a:r>
          </a:p>
          <a:p>
            <a:pPr lvl="1">
              <a:spcBef>
                <a:spcPts val="1200"/>
              </a:spcBef>
            </a:pPr>
            <a:r>
              <a:rPr lang="en-US" dirty="0" smtClean="0"/>
              <a:t>Calculating tests</a:t>
            </a:r>
          </a:p>
          <a:p>
            <a:pPr lvl="1">
              <a:spcBef>
                <a:spcPts val="1200"/>
              </a:spcBef>
            </a:pPr>
            <a:r>
              <a:rPr lang="en-US" dirty="0" smtClean="0"/>
              <a:t>Writing Skills tests</a:t>
            </a:r>
            <a:endParaRPr lang="en-US" dirty="0"/>
          </a:p>
        </p:txBody>
      </p:sp>
      <p:pic>
        <p:nvPicPr>
          <p:cNvPr id="19458" name="Picture 2" descr="http://www.ssccardinals.org/assets/images/Lewis%20and%20Clark/Kids_on_Computer_clipart_from_submissionxy.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4953000"/>
            <a:ext cx="2593975" cy="1734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9693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Interviewing</a:t>
            </a:r>
            <a:endParaRPr lang="en-US" dirty="0"/>
          </a:p>
        </p:txBody>
      </p:sp>
      <p:sp>
        <p:nvSpPr>
          <p:cNvPr id="3" name="Content Placeholder 2"/>
          <p:cNvSpPr>
            <a:spLocks noGrp="1"/>
          </p:cNvSpPr>
          <p:nvPr>
            <p:ph idx="1"/>
          </p:nvPr>
        </p:nvSpPr>
        <p:spPr/>
        <p:txBody>
          <a:bodyPr/>
          <a:lstStyle/>
          <a:p>
            <a:r>
              <a:rPr lang="en-US" b="1" dirty="0" smtClean="0">
                <a:effectLst>
                  <a:outerShdw blurRad="38100" dist="38100" dir="2700000" algn="tl">
                    <a:srgbClr val="000000">
                      <a:alpha val="43137"/>
                    </a:srgbClr>
                  </a:outerShdw>
                </a:effectLst>
              </a:rPr>
              <a:t>Position Interview</a:t>
            </a:r>
            <a:endParaRPr lang="en-US" b="1" dirty="0">
              <a:effectLst>
                <a:outerShdw blurRad="38100" dist="38100" dir="2700000" algn="tl">
                  <a:srgbClr val="000000">
                    <a:alpha val="43137"/>
                  </a:srgbClr>
                </a:outerShdw>
              </a:effectLst>
            </a:endParaRPr>
          </a:p>
          <a:p>
            <a:pPr lvl="1"/>
            <a:r>
              <a:rPr lang="en-US" dirty="0" smtClean="0"/>
              <a:t>Two-way conversation in which:</a:t>
            </a:r>
          </a:p>
          <a:p>
            <a:pPr lvl="2"/>
            <a:r>
              <a:rPr lang="en-US" dirty="0" smtClean="0"/>
              <a:t>the interviewer learns about you and </a:t>
            </a:r>
          </a:p>
          <a:p>
            <a:pPr lvl="2"/>
            <a:r>
              <a:rPr lang="en-US" dirty="0" smtClean="0"/>
              <a:t>you learn about the position and the company. </a:t>
            </a:r>
          </a:p>
          <a:p>
            <a:pPr lvl="2"/>
            <a:endParaRPr lang="en-US" dirty="0" smtClean="0"/>
          </a:p>
          <a:p>
            <a:pPr lvl="1"/>
            <a:r>
              <a:rPr lang="en-US" dirty="0" smtClean="0"/>
              <a:t>Things interviewer look for:</a:t>
            </a:r>
            <a:endParaRPr lang="en-US" dirty="0"/>
          </a:p>
          <a:p>
            <a:pPr lvl="2"/>
            <a:r>
              <a:rPr lang="en-US" dirty="0" smtClean="0"/>
              <a:t>Appearance</a:t>
            </a:r>
          </a:p>
          <a:p>
            <a:pPr lvl="2"/>
            <a:r>
              <a:rPr lang="en-US" dirty="0" smtClean="0"/>
              <a:t>Manners</a:t>
            </a:r>
          </a:p>
          <a:p>
            <a:pPr lvl="2"/>
            <a:r>
              <a:rPr lang="en-US" dirty="0" smtClean="0"/>
              <a:t>Use of language</a:t>
            </a:r>
          </a:p>
          <a:p>
            <a:pPr lvl="2"/>
            <a:r>
              <a:rPr lang="en-US" dirty="0" smtClean="0"/>
              <a:t>General suitability for position</a:t>
            </a:r>
          </a:p>
          <a:p>
            <a:pPr lvl="2"/>
            <a:endParaRPr lang="en-US" dirty="0"/>
          </a:p>
          <a:p>
            <a:endParaRPr lang="en-US" dirty="0"/>
          </a:p>
        </p:txBody>
      </p:sp>
      <p:pic>
        <p:nvPicPr>
          <p:cNvPr id="20484" name="Picture 4" descr="http://passthejobinterview.com/blog/wp-content/uploads/2013/05/interview-tip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3657600"/>
            <a:ext cx="3428999"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5342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Interviewing Tips</a:t>
            </a:r>
            <a:endParaRPr lang="en-US" dirty="0"/>
          </a:p>
        </p:txBody>
      </p:sp>
      <p:sp>
        <p:nvSpPr>
          <p:cNvPr id="3" name="Content Placeholder 2"/>
          <p:cNvSpPr>
            <a:spLocks noGrp="1"/>
          </p:cNvSpPr>
          <p:nvPr>
            <p:ph idx="1"/>
          </p:nvPr>
        </p:nvSpPr>
        <p:spPr>
          <a:xfrm>
            <a:off x="457200" y="1600200"/>
            <a:ext cx="8534400" cy="4530725"/>
          </a:xfrm>
        </p:spPr>
        <p:txBody>
          <a:bodyPr/>
          <a:lstStyle/>
          <a:p>
            <a:pPr>
              <a:spcBef>
                <a:spcPts val="1200"/>
              </a:spcBef>
            </a:pPr>
            <a:r>
              <a:rPr lang="en-US" sz="2400" dirty="0" smtClean="0"/>
              <a:t>Be on time! (Early, just in case)</a:t>
            </a:r>
          </a:p>
          <a:p>
            <a:pPr>
              <a:spcBef>
                <a:spcPts val="1200"/>
              </a:spcBef>
            </a:pPr>
            <a:r>
              <a:rPr lang="en-US" sz="2400" dirty="0" smtClean="0"/>
              <a:t>Go alone (don’t take friends or family)</a:t>
            </a:r>
          </a:p>
          <a:p>
            <a:pPr>
              <a:spcBef>
                <a:spcPts val="1200"/>
              </a:spcBef>
            </a:pPr>
            <a:r>
              <a:rPr lang="en-US" sz="2400" dirty="0" smtClean="0"/>
              <a:t>Dress Appropriately (present yourself)</a:t>
            </a:r>
          </a:p>
          <a:p>
            <a:pPr>
              <a:spcBef>
                <a:spcPts val="1200"/>
              </a:spcBef>
            </a:pPr>
            <a:r>
              <a:rPr lang="en-US" sz="2400" dirty="0" smtClean="0"/>
              <a:t>Firm Hand Shake, Shows Confidence</a:t>
            </a:r>
          </a:p>
          <a:p>
            <a:pPr>
              <a:spcBef>
                <a:spcPts val="1200"/>
              </a:spcBef>
            </a:pPr>
            <a:r>
              <a:rPr lang="en-US" sz="2400" dirty="0" smtClean="0"/>
              <a:t>Try to be Calm (avoid excessive talking)</a:t>
            </a:r>
          </a:p>
          <a:p>
            <a:pPr>
              <a:spcBef>
                <a:spcPts val="1200"/>
              </a:spcBef>
            </a:pPr>
            <a:r>
              <a:rPr lang="en-US" sz="2400" dirty="0" smtClean="0"/>
              <a:t>Use good Eye Contact</a:t>
            </a:r>
          </a:p>
          <a:p>
            <a:pPr>
              <a:spcBef>
                <a:spcPts val="1200"/>
              </a:spcBef>
            </a:pPr>
            <a:r>
              <a:rPr lang="en-US" sz="2400" dirty="0" smtClean="0"/>
              <a:t>Answer Questions Intelligently and Completely</a:t>
            </a:r>
          </a:p>
          <a:p>
            <a:pPr>
              <a:spcBef>
                <a:spcPts val="1200"/>
              </a:spcBef>
            </a:pPr>
            <a:r>
              <a:rPr lang="en-US" sz="2400" dirty="0" smtClean="0"/>
              <a:t>Thank the interviewer for the opportunity</a:t>
            </a:r>
          </a:p>
          <a:p>
            <a:pPr>
              <a:spcBef>
                <a:spcPts val="1200"/>
              </a:spcBef>
            </a:pPr>
            <a:r>
              <a:rPr lang="en-US" sz="2400" dirty="0" smtClean="0"/>
              <a:t>Send a brief “Thank You” letter to interviewer</a:t>
            </a:r>
          </a:p>
          <a:p>
            <a:pPr>
              <a:spcBef>
                <a:spcPts val="1200"/>
              </a:spcBef>
            </a:pPr>
            <a:r>
              <a:rPr lang="en-US" sz="2400" dirty="0" smtClean="0"/>
              <a:t>Be Patient afterwards (it may take time to decide)</a:t>
            </a:r>
          </a:p>
          <a:p>
            <a:pPr>
              <a:spcBef>
                <a:spcPts val="1200"/>
              </a:spcBef>
            </a:pPr>
            <a:endParaRPr lang="en-US" sz="2400" dirty="0" smtClean="0"/>
          </a:p>
          <a:p>
            <a:pPr lvl="2">
              <a:spcBef>
                <a:spcPts val="1200"/>
              </a:spcBef>
            </a:pPr>
            <a:endParaRPr lang="en-US" dirty="0"/>
          </a:p>
          <a:p>
            <a:pPr>
              <a:spcBef>
                <a:spcPts val="1200"/>
              </a:spcBef>
            </a:pPr>
            <a:endParaRPr lang="en-US" dirty="0"/>
          </a:p>
        </p:txBody>
      </p:sp>
      <p:pic>
        <p:nvPicPr>
          <p:cNvPr id="4" name="Picture 3"/>
          <p:cNvPicPr>
            <a:picLocks noChangeAspect="1"/>
          </p:cNvPicPr>
          <p:nvPr/>
        </p:nvPicPr>
        <p:blipFill>
          <a:blip r:embed="rId2" cstate="print"/>
          <a:stretch>
            <a:fillRect/>
          </a:stretch>
        </p:blipFill>
        <p:spPr>
          <a:xfrm>
            <a:off x="6934200" y="152400"/>
            <a:ext cx="2082800" cy="2000584"/>
          </a:xfrm>
          <a:prstGeom prst="rect">
            <a:avLst/>
          </a:prstGeom>
        </p:spPr>
      </p:pic>
    </p:spTree>
    <p:extLst>
      <p:ext uri="{BB962C8B-B14F-4D97-AF65-F5344CB8AC3E}">
        <p14:creationId xmlns:p14="http://schemas.microsoft.com/office/powerpoint/2010/main" val="21699203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1.bp.blogspot.com/-RQ9-k90Xph0/Ug50crF5WpI/AAAAAAAAAbQ/4vp9Y_caPHo/s1600/Misc-Clip-Ar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750" y="50800"/>
            <a:ext cx="1619250" cy="16192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Sample Interview Questions</a:t>
            </a:r>
            <a:endParaRPr lang="en-US" dirty="0"/>
          </a:p>
        </p:txBody>
      </p:sp>
      <p:sp>
        <p:nvSpPr>
          <p:cNvPr id="3" name="Content Placeholder 2"/>
          <p:cNvSpPr>
            <a:spLocks noGrp="1"/>
          </p:cNvSpPr>
          <p:nvPr>
            <p:ph idx="1"/>
          </p:nvPr>
        </p:nvSpPr>
        <p:spPr>
          <a:xfrm>
            <a:off x="457200" y="1670051"/>
            <a:ext cx="8534400" cy="4460874"/>
          </a:xfrm>
        </p:spPr>
        <p:txBody>
          <a:bodyPr/>
          <a:lstStyle/>
          <a:p>
            <a:pPr>
              <a:spcBef>
                <a:spcPts val="1200"/>
              </a:spcBef>
            </a:pPr>
            <a:r>
              <a:rPr lang="en-US" sz="2400" dirty="0" smtClean="0"/>
              <a:t>Why should we hire you for this position?</a:t>
            </a:r>
          </a:p>
          <a:p>
            <a:pPr>
              <a:spcBef>
                <a:spcPts val="1200"/>
              </a:spcBef>
            </a:pPr>
            <a:r>
              <a:rPr lang="en-US" sz="2400" dirty="0" smtClean="0"/>
              <a:t>What are some of the activities you like to do in your spare time?</a:t>
            </a:r>
          </a:p>
          <a:p>
            <a:pPr>
              <a:spcBef>
                <a:spcPts val="1200"/>
              </a:spcBef>
            </a:pPr>
            <a:r>
              <a:rPr lang="en-US" sz="2400" dirty="0" smtClean="0"/>
              <a:t>What courses have you taken that will help you with this particular position/job?</a:t>
            </a:r>
          </a:p>
          <a:p>
            <a:pPr>
              <a:spcBef>
                <a:spcPts val="1200"/>
              </a:spcBef>
            </a:pPr>
            <a:r>
              <a:rPr lang="en-US" sz="2400" dirty="0" smtClean="0"/>
              <a:t>What are you career goals?</a:t>
            </a:r>
          </a:p>
          <a:p>
            <a:pPr>
              <a:spcBef>
                <a:spcPts val="1200"/>
              </a:spcBef>
            </a:pPr>
            <a:r>
              <a:rPr lang="en-US" sz="2400" dirty="0" smtClean="0"/>
              <a:t>Do you plan to continue your education now or in the future?</a:t>
            </a:r>
          </a:p>
          <a:p>
            <a:pPr>
              <a:spcBef>
                <a:spcPts val="1200"/>
              </a:spcBef>
            </a:pPr>
            <a:r>
              <a:rPr lang="en-US" sz="2400" dirty="0" smtClean="0"/>
              <a:t>Do you have any friends or family that work here?</a:t>
            </a:r>
          </a:p>
          <a:p>
            <a:pPr>
              <a:spcBef>
                <a:spcPts val="1200"/>
              </a:spcBef>
            </a:pPr>
            <a:r>
              <a:rPr lang="en-US" sz="2400" dirty="0" smtClean="0"/>
              <a:t>What are your major strengths? Major weaknesses?</a:t>
            </a:r>
          </a:p>
          <a:p>
            <a:pPr>
              <a:spcBef>
                <a:spcPts val="1200"/>
              </a:spcBef>
            </a:pPr>
            <a:endParaRPr lang="en-US" sz="2400" dirty="0" smtClean="0"/>
          </a:p>
          <a:p>
            <a:pPr>
              <a:spcBef>
                <a:spcPts val="1200"/>
              </a:spcBef>
            </a:pPr>
            <a:endParaRPr lang="en-US" sz="2400" dirty="0" smtClean="0"/>
          </a:p>
          <a:p>
            <a:pPr lvl="2">
              <a:spcBef>
                <a:spcPts val="1200"/>
              </a:spcBef>
            </a:pPr>
            <a:endParaRPr lang="en-US" dirty="0"/>
          </a:p>
          <a:p>
            <a:pPr>
              <a:spcBef>
                <a:spcPts val="1200"/>
              </a:spcBef>
            </a:pPr>
            <a:endParaRPr lang="en-US" dirty="0"/>
          </a:p>
        </p:txBody>
      </p:sp>
    </p:spTree>
    <p:extLst>
      <p:ext uri="{BB962C8B-B14F-4D97-AF65-F5344CB8AC3E}">
        <p14:creationId xmlns:p14="http://schemas.microsoft.com/office/powerpoint/2010/main" val="35801567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Qualities of Success on a Job</a:t>
            </a:r>
            <a:endParaRPr lang="en-US" dirty="0"/>
          </a:p>
        </p:txBody>
      </p:sp>
      <p:sp>
        <p:nvSpPr>
          <p:cNvPr id="3" name="Content Placeholder 2"/>
          <p:cNvSpPr>
            <a:spLocks noGrp="1"/>
          </p:cNvSpPr>
          <p:nvPr>
            <p:ph idx="1"/>
          </p:nvPr>
        </p:nvSpPr>
        <p:spPr/>
        <p:txBody>
          <a:bodyPr/>
          <a:lstStyle/>
          <a:p>
            <a:pPr>
              <a:spcBef>
                <a:spcPts val="1800"/>
              </a:spcBef>
            </a:pPr>
            <a:r>
              <a:rPr lang="en-US" dirty="0" smtClean="0"/>
              <a:t>Ask Questions</a:t>
            </a:r>
          </a:p>
          <a:p>
            <a:pPr>
              <a:spcBef>
                <a:spcPts val="1800"/>
              </a:spcBef>
            </a:pPr>
            <a:r>
              <a:rPr lang="en-US" dirty="0" smtClean="0"/>
              <a:t>Avoid Complaining</a:t>
            </a:r>
          </a:p>
          <a:p>
            <a:pPr>
              <a:spcBef>
                <a:spcPts val="1800"/>
              </a:spcBef>
            </a:pPr>
            <a:r>
              <a:rPr lang="en-US" dirty="0" smtClean="0"/>
              <a:t>Honor Break Times</a:t>
            </a:r>
          </a:p>
          <a:p>
            <a:pPr>
              <a:spcBef>
                <a:spcPts val="1800"/>
              </a:spcBef>
            </a:pPr>
            <a:r>
              <a:rPr lang="en-US" dirty="0" smtClean="0"/>
              <a:t>Be Attentive of Appearance</a:t>
            </a:r>
          </a:p>
          <a:p>
            <a:pPr>
              <a:spcBef>
                <a:spcPts val="1800"/>
              </a:spcBef>
            </a:pPr>
            <a:r>
              <a:rPr lang="en-US" dirty="0" smtClean="0"/>
              <a:t>Be On Time</a:t>
            </a:r>
          </a:p>
          <a:p>
            <a:pPr>
              <a:spcBef>
                <a:spcPts val="1800"/>
              </a:spcBef>
            </a:pPr>
            <a:r>
              <a:rPr lang="en-US" dirty="0" smtClean="0"/>
              <a:t>Be Friendly with Everyone</a:t>
            </a:r>
          </a:p>
          <a:p>
            <a:pPr>
              <a:spcBef>
                <a:spcPts val="1800"/>
              </a:spcBef>
            </a:pPr>
            <a:r>
              <a:rPr lang="en-US" dirty="0" smtClean="0"/>
              <a:t>Do Good Work and Do It On Time</a:t>
            </a:r>
          </a:p>
          <a:p>
            <a:pPr>
              <a:spcBef>
                <a:spcPts val="1800"/>
              </a:spcBef>
            </a:pPr>
            <a:r>
              <a:rPr lang="en-US" dirty="0" smtClean="0"/>
              <a:t>Follow the Rules</a:t>
            </a:r>
            <a:endParaRPr lang="en-US" dirty="0"/>
          </a:p>
        </p:txBody>
      </p:sp>
      <p:pic>
        <p:nvPicPr>
          <p:cNvPr id="4" name="Picture 3"/>
          <p:cNvPicPr>
            <a:picLocks noChangeAspect="1"/>
          </p:cNvPicPr>
          <p:nvPr/>
        </p:nvPicPr>
        <p:blipFill>
          <a:blip r:embed="rId2" cstate="print"/>
          <a:stretch>
            <a:fillRect/>
          </a:stretch>
        </p:blipFill>
        <p:spPr>
          <a:xfrm>
            <a:off x="6359105" y="2843212"/>
            <a:ext cx="2340395" cy="2044700"/>
          </a:xfrm>
          <a:prstGeom prst="rect">
            <a:avLst/>
          </a:prstGeom>
        </p:spPr>
      </p:pic>
    </p:spTree>
    <p:extLst>
      <p:ext uri="{BB962C8B-B14F-4D97-AF65-F5344CB8AC3E}">
        <p14:creationId xmlns:p14="http://schemas.microsoft.com/office/powerpoint/2010/main" val="23443000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Six </a:t>
            </a:r>
          </a:p>
          <a:p>
            <a:pPr eaLnBrk="1" hangingPunct="1"/>
            <a:r>
              <a:rPr lang="en-US" sz="2800" b="1" dirty="0"/>
              <a:t>Careers in Our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21</a:t>
            </a:r>
            <a:endParaRPr lang="en-US" sz="2800" b="1" dirty="0">
              <a:solidFill>
                <a:srgbClr val="00B0F0"/>
              </a:solidFill>
            </a:endParaRPr>
          </a:p>
          <a:p>
            <a:pPr eaLnBrk="1" hangingPunct="1"/>
            <a:r>
              <a:rPr lang="en-US" sz="2800" b="1" dirty="0" smtClean="0"/>
              <a:t>Opportunities in Small Business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4423373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534400" cy="4302125"/>
          </a:xfrm>
        </p:spPr>
        <p:txBody>
          <a:bodyPr/>
          <a:lstStyle/>
          <a:p>
            <a:r>
              <a:rPr lang="en-US" b="1" u="sng" dirty="0" smtClean="0"/>
              <a:t>Define</a:t>
            </a:r>
            <a:r>
              <a:rPr lang="en-US" dirty="0" smtClean="0"/>
              <a:t> a small business.</a:t>
            </a:r>
          </a:p>
          <a:p>
            <a:endParaRPr lang="en-US" dirty="0" smtClean="0"/>
          </a:p>
          <a:p>
            <a:r>
              <a:rPr lang="en-US" b="1" u="sng" dirty="0" smtClean="0"/>
              <a:t>Identify</a:t>
            </a:r>
            <a:r>
              <a:rPr lang="en-US" dirty="0" smtClean="0"/>
              <a:t> reasons why small businesses fail.</a:t>
            </a:r>
          </a:p>
          <a:p>
            <a:endParaRPr lang="en-US" u="sng" dirty="0" smtClean="0"/>
          </a:p>
          <a:p>
            <a:r>
              <a:rPr lang="en-US" b="1" u="sng" dirty="0" smtClean="0"/>
              <a:t>Describe</a:t>
            </a:r>
            <a:r>
              <a:rPr lang="en-US" dirty="0" smtClean="0"/>
              <a:t> several sources of help for small business owners. </a:t>
            </a:r>
          </a:p>
          <a:p>
            <a:endParaRPr lang="en-US" dirty="0" smtClean="0"/>
          </a:p>
          <a:p>
            <a:r>
              <a:rPr lang="en-US" b="1" u="sng" dirty="0" smtClean="0"/>
              <a:t>List</a:t>
            </a:r>
            <a:r>
              <a:rPr lang="en-US" dirty="0" smtClean="0"/>
              <a:t> characteristics of successful small business owners.</a:t>
            </a:r>
          </a:p>
        </p:txBody>
      </p:sp>
    </p:spTree>
    <p:extLst>
      <p:ext uri="{BB962C8B-B14F-4D97-AF65-F5344CB8AC3E}">
        <p14:creationId xmlns:p14="http://schemas.microsoft.com/office/powerpoint/2010/main" val="40899598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r.photos2.fotosearch.com/bthumb/FSD/FSD376/x1079487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48499" y="0"/>
            <a:ext cx="2057401" cy="259080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smtClean="0"/>
              <a:t>Small Businesses</a:t>
            </a:r>
            <a:endParaRPr lang="en-US" b="1" dirty="0"/>
          </a:p>
        </p:txBody>
      </p:sp>
      <p:sp>
        <p:nvSpPr>
          <p:cNvPr id="3" name="Content Placeholder 2"/>
          <p:cNvSpPr>
            <a:spLocks noGrp="1"/>
          </p:cNvSpPr>
          <p:nvPr>
            <p:ph idx="1"/>
          </p:nvPr>
        </p:nvSpPr>
        <p:spPr>
          <a:xfrm>
            <a:off x="457200" y="1828800"/>
            <a:ext cx="8534400" cy="4302125"/>
          </a:xfrm>
        </p:spPr>
        <p:txBody>
          <a:bodyPr/>
          <a:lstStyle/>
          <a:p>
            <a:pPr marL="0" indent="0">
              <a:buNone/>
            </a:pPr>
            <a:r>
              <a:rPr lang="en-US" dirty="0" smtClean="0"/>
              <a:t>Books idea of a </a:t>
            </a:r>
            <a:r>
              <a:rPr lang="en-US" b="1" dirty="0" smtClean="0"/>
              <a:t>small business</a:t>
            </a:r>
            <a:r>
              <a:rPr lang="en-US" dirty="0" smtClean="0"/>
              <a:t>:</a:t>
            </a:r>
          </a:p>
          <a:p>
            <a:pPr lvl="1"/>
            <a:r>
              <a:rPr lang="en-US" dirty="0" smtClean="0"/>
              <a:t>Usually has the owner as the manager</a:t>
            </a:r>
          </a:p>
          <a:p>
            <a:pPr lvl="1"/>
            <a:r>
              <a:rPr lang="en-US" dirty="0" smtClean="0"/>
              <a:t>Is not dominant in its field of operation</a:t>
            </a:r>
          </a:p>
          <a:p>
            <a:pPr lvl="1"/>
            <a:r>
              <a:rPr lang="en-US" dirty="0" smtClean="0"/>
              <a:t>Employs fewer than 500 employees</a:t>
            </a:r>
          </a:p>
          <a:p>
            <a:pPr lvl="1"/>
            <a:r>
              <a:rPr lang="en-US" dirty="0" smtClean="0"/>
              <a:t>Usually is local, serving the nearby community</a:t>
            </a:r>
          </a:p>
          <a:p>
            <a:pPr lvl="1"/>
            <a:endParaRPr lang="en-US" dirty="0"/>
          </a:p>
          <a:p>
            <a:pPr lvl="1"/>
            <a:r>
              <a:rPr lang="en-US" dirty="0" smtClean="0"/>
              <a:t>Most start as sole-proprietorships</a:t>
            </a:r>
          </a:p>
          <a:p>
            <a:pPr lvl="1"/>
            <a:r>
              <a:rPr lang="en-US" dirty="0" smtClean="0"/>
              <a:t>Some start as Franchise agreements</a:t>
            </a:r>
          </a:p>
          <a:p>
            <a:pPr lvl="1"/>
            <a:endParaRPr lang="en-US" dirty="0" smtClean="0"/>
          </a:p>
        </p:txBody>
      </p:sp>
    </p:spTree>
    <p:extLst>
      <p:ext uri="{BB962C8B-B14F-4D97-AF65-F5344CB8AC3E}">
        <p14:creationId xmlns:p14="http://schemas.microsoft.com/office/powerpoint/2010/main" val="39602452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Business Problems</a:t>
            </a:r>
            <a:endParaRPr lang="en-US" b="1" dirty="0"/>
          </a:p>
        </p:txBody>
      </p:sp>
      <p:sp>
        <p:nvSpPr>
          <p:cNvPr id="3" name="Content Placeholder 2"/>
          <p:cNvSpPr>
            <a:spLocks noGrp="1"/>
          </p:cNvSpPr>
          <p:nvPr>
            <p:ph idx="1"/>
          </p:nvPr>
        </p:nvSpPr>
        <p:spPr>
          <a:xfrm>
            <a:off x="457200" y="1905000"/>
            <a:ext cx="8534400" cy="4225925"/>
          </a:xfrm>
        </p:spPr>
        <p:txBody>
          <a:bodyPr/>
          <a:lstStyle/>
          <a:p>
            <a:r>
              <a:rPr lang="en-US" b="1" dirty="0" smtClean="0"/>
              <a:t>Bankruptcy</a:t>
            </a:r>
          </a:p>
          <a:p>
            <a:pPr lvl="1"/>
            <a:r>
              <a:rPr lang="en-US" dirty="0" smtClean="0"/>
              <a:t>A situation in which a business does not have enough money to pay its creditors even after selling equipment and other capital resources.</a:t>
            </a:r>
          </a:p>
          <a:p>
            <a:pPr lvl="3"/>
            <a:endParaRPr lang="en-US" sz="1400" dirty="0" smtClean="0"/>
          </a:p>
          <a:p>
            <a:r>
              <a:rPr lang="en-US" b="1" dirty="0" smtClean="0"/>
              <a:t>Creditor</a:t>
            </a:r>
          </a:p>
          <a:p>
            <a:pPr lvl="1"/>
            <a:r>
              <a:rPr lang="en-US" dirty="0" smtClean="0"/>
              <a:t>Person or business that is owed money.</a:t>
            </a:r>
          </a:p>
          <a:p>
            <a:pPr lvl="4"/>
            <a:endParaRPr lang="en-US" sz="1400" dirty="0" smtClean="0"/>
          </a:p>
          <a:p>
            <a:r>
              <a:rPr lang="en-US" b="1" dirty="0" smtClean="0"/>
              <a:t>Closing</a:t>
            </a:r>
          </a:p>
          <a:p>
            <a:pPr lvl="1"/>
            <a:r>
              <a:rPr lang="en-US" dirty="0" smtClean="0"/>
              <a:t>A situation in which business </a:t>
            </a:r>
            <a:br>
              <a:rPr lang="en-US" dirty="0" smtClean="0"/>
            </a:br>
            <a:r>
              <a:rPr lang="en-US" dirty="0" smtClean="0"/>
              <a:t>discontinued with loss to at </a:t>
            </a:r>
            <a:br>
              <a:rPr lang="en-US" dirty="0" smtClean="0"/>
            </a:br>
            <a:r>
              <a:rPr lang="en-US" dirty="0" smtClean="0"/>
              <a:t>least one creditor</a:t>
            </a:r>
          </a:p>
          <a:p>
            <a:pPr lvl="1"/>
            <a:endParaRPr lang="en-US" dirty="0" smtClean="0"/>
          </a:p>
        </p:txBody>
      </p:sp>
      <p:pic>
        <p:nvPicPr>
          <p:cNvPr id="23554" name="Picture 2" descr="http://business.phillipmartin.info/bankruptcy.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25401"/>
            <a:ext cx="1460500" cy="2336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cstate="print"/>
          <a:stretch>
            <a:fillRect/>
          </a:stretch>
        </p:blipFill>
        <p:spPr>
          <a:xfrm>
            <a:off x="6119812" y="5246687"/>
            <a:ext cx="2847975" cy="1371600"/>
          </a:xfrm>
          <a:prstGeom prst="rect">
            <a:avLst/>
          </a:prstGeom>
        </p:spPr>
      </p:pic>
    </p:spTree>
    <p:extLst>
      <p:ext uri="{BB962C8B-B14F-4D97-AF65-F5344CB8AC3E}">
        <p14:creationId xmlns:p14="http://schemas.microsoft.com/office/powerpoint/2010/main" val="3714704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cstate="print"/>
          <a:stretch>
            <a:fillRect/>
          </a:stretch>
        </p:blipFill>
        <p:spPr>
          <a:xfrm>
            <a:off x="457200" y="37829"/>
            <a:ext cx="7805737" cy="7655466"/>
          </a:xfrm>
          <a:prstGeom prst="rect">
            <a:avLst/>
          </a:prstGeom>
        </p:spPr>
      </p:pic>
      <p:sp>
        <p:nvSpPr>
          <p:cNvPr id="5" name="Left Arrow 4"/>
          <p:cNvSpPr/>
          <p:nvPr/>
        </p:nvSpPr>
        <p:spPr bwMode="auto">
          <a:xfrm rot="3471755">
            <a:off x="3450713" y="2155637"/>
            <a:ext cx="2795888" cy="1056759"/>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6" name="TextBox 5"/>
          <p:cNvSpPr txBox="1"/>
          <p:nvPr/>
        </p:nvSpPr>
        <p:spPr>
          <a:xfrm>
            <a:off x="4953000" y="3975077"/>
            <a:ext cx="2971800" cy="646331"/>
          </a:xfrm>
          <a:prstGeom prst="rect">
            <a:avLst/>
          </a:prstGeom>
          <a:noFill/>
          <a:ln w="76200">
            <a:solidFill>
              <a:schemeClr val="accent1"/>
            </a:solidFill>
          </a:ln>
        </p:spPr>
        <p:txBody>
          <a:bodyPr wrap="square" rtlCol="0">
            <a:spAutoFit/>
          </a:bodyPr>
          <a:lstStyle/>
          <a:p>
            <a:r>
              <a:rPr lang="en-US" dirty="0" smtClean="0"/>
              <a:t>Save Your Skills Profile for Future Assignments</a:t>
            </a:r>
            <a:endParaRPr lang="en-US" dirty="0"/>
          </a:p>
        </p:txBody>
      </p:sp>
    </p:spTree>
    <p:extLst>
      <p:ext uri="{BB962C8B-B14F-4D97-AF65-F5344CB8AC3E}">
        <p14:creationId xmlns:p14="http://schemas.microsoft.com/office/powerpoint/2010/main" val="35788804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Business Problems</a:t>
            </a:r>
            <a:endParaRPr lang="en-US" b="1" dirty="0"/>
          </a:p>
        </p:txBody>
      </p:sp>
      <p:sp>
        <p:nvSpPr>
          <p:cNvPr id="3" name="Content Placeholder 2"/>
          <p:cNvSpPr>
            <a:spLocks noGrp="1"/>
          </p:cNvSpPr>
          <p:nvPr>
            <p:ph idx="1"/>
          </p:nvPr>
        </p:nvSpPr>
        <p:spPr>
          <a:xfrm>
            <a:off x="457200" y="1828800"/>
            <a:ext cx="8534400" cy="4302125"/>
          </a:xfrm>
        </p:spPr>
        <p:txBody>
          <a:bodyPr/>
          <a:lstStyle/>
          <a:p>
            <a:r>
              <a:rPr lang="en-US" b="1" dirty="0" smtClean="0"/>
              <a:t>Reasons for Failure</a:t>
            </a:r>
            <a:r>
              <a:rPr lang="en-US" dirty="0" smtClean="0"/>
              <a:t>:</a:t>
            </a:r>
          </a:p>
          <a:p>
            <a:pPr lvl="1">
              <a:spcBef>
                <a:spcPts val="1200"/>
              </a:spcBef>
            </a:pPr>
            <a:r>
              <a:rPr lang="en-US" dirty="0" smtClean="0"/>
              <a:t>Not keeping adequate records</a:t>
            </a:r>
          </a:p>
          <a:p>
            <a:pPr lvl="1">
              <a:spcBef>
                <a:spcPts val="1200"/>
              </a:spcBef>
            </a:pPr>
            <a:r>
              <a:rPr lang="en-US" dirty="0" smtClean="0"/>
              <a:t>Not having enough start-up money (capital)</a:t>
            </a:r>
          </a:p>
          <a:p>
            <a:pPr lvl="1">
              <a:spcBef>
                <a:spcPts val="1200"/>
              </a:spcBef>
            </a:pPr>
            <a:r>
              <a:rPr lang="en-US" dirty="0" smtClean="0"/>
              <a:t>Lack of sales and management experience</a:t>
            </a:r>
          </a:p>
          <a:p>
            <a:pPr lvl="1">
              <a:spcBef>
                <a:spcPts val="1200"/>
              </a:spcBef>
            </a:pPr>
            <a:r>
              <a:rPr lang="en-US" dirty="0" smtClean="0"/>
              <a:t>Lack of experience in business</a:t>
            </a:r>
          </a:p>
          <a:p>
            <a:pPr lvl="1">
              <a:spcBef>
                <a:spcPts val="1200"/>
              </a:spcBef>
            </a:pPr>
            <a:r>
              <a:rPr lang="en-US" dirty="0" smtClean="0"/>
              <a:t>Not controlling operating expenses</a:t>
            </a:r>
          </a:p>
          <a:p>
            <a:pPr lvl="1">
              <a:spcBef>
                <a:spcPts val="1200"/>
              </a:spcBef>
            </a:pPr>
            <a:r>
              <a:rPr lang="en-US" dirty="0" smtClean="0"/>
              <a:t>Poor location for the business</a:t>
            </a:r>
          </a:p>
          <a:p>
            <a:pPr lvl="1">
              <a:spcBef>
                <a:spcPts val="1200"/>
              </a:spcBef>
            </a:pPr>
            <a:r>
              <a:rPr lang="en-US" dirty="0" smtClean="0"/>
              <a:t>Failure to manage payments due from customers</a:t>
            </a:r>
          </a:p>
          <a:p>
            <a:pPr lvl="1"/>
            <a:endParaRPr lang="en-US" dirty="0" smtClean="0"/>
          </a:p>
        </p:txBody>
      </p:sp>
    </p:spTree>
    <p:extLst>
      <p:ext uri="{BB962C8B-B14F-4D97-AF65-F5344CB8AC3E}">
        <p14:creationId xmlns:p14="http://schemas.microsoft.com/office/powerpoint/2010/main" val="15331087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Small Business Help</a:t>
            </a:r>
            <a:endParaRPr lang="en-US" b="1" dirty="0"/>
          </a:p>
        </p:txBody>
      </p:sp>
      <p:sp>
        <p:nvSpPr>
          <p:cNvPr id="3" name="Content Placeholder 2"/>
          <p:cNvSpPr>
            <a:spLocks noGrp="1"/>
          </p:cNvSpPr>
          <p:nvPr>
            <p:ph idx="1"/>
          </p:nvPr>
        </p:nvSpPr>
        <p:spPr>
          <a:xfrm>
            <a:off x="457200" y="1676400"/>
            <a:ext cx="8686800" cy="4454525"/>
          </a:xfrm>
        </p:spPr>
        <p:txBody>
          <a:bodyPr/>
          <a:lstStyle/>
          <a:p>
            <a:r>
              <a:rPr lang="en-US" b="1" dirty="0" smtClean="0"/>
              <a:t>Small Business Administration </a:t>
            </a:r>
            <a:r>
              <a:rPr lang="en-US" dirty="0" smtClean="0"/>
              <a:t>(SBA)</a:t>
            </a:r>
          </a:p>
          <a:p>
            <a:pPr lvl="1"/>
            <a:r>
              <a:rPr lang="en-US" dirty="0" smtClean="0"/>
              <a:t>Government funded organization</a:t>
            </a:r>
          </a:p>
          <a:p>
            <a:pPr lvl="1"/>
            <a:r>
              <a:rPr lang="en-US" dirty="0" smtClean="0"/>
              <a:t>Help small businesses borrow &amp; manage money</a:t>
            </a:r>
            <a:br>
              <a:rPr lang="en-US" dirty="0" smtClean="0"/>
            </a:br>
            <a:endParaRPr lang="en-US" dirty="0" smtClean="0"/>
          </a:p>
          <a:p>
            <a:r>
              <a:rPr lang="en-US" b="1" dirty="0" smtClean="0"/>
              <a:t>Small Business Institutes </a:t>
            </a:r>
            <a:r>
              <a:rPr lang="en-US" dirty="0" smtClean="0"/>
              <a:t>(SBIs)</a:t>
            </a:r>
          </a:p>
          <a:p>
            <a:pPr lvl="1"/>
            <a:r>
              <a:rPr lang="en-US" dirty="0" smtClean="0"/>
              <a:t>Programs offered in cooperation with colleges to provide management counseling</a:t>
            </a:r>
            <a:br>
              <a:rPr lang="en-US" dirty="0" smtClean="0"/>
            </a:br>
            <a:endParaRPr lang="en-US" dirty="0" smtClean="0"/>
          </a:p>
          <a:p>
            <a:r>
              <a:rPr lang="en-US" b="1" dirty="0" smtClean="0"/>
              <a:t>SCORE </a:t>
            </a:r>
            <a:r>
              <a:rPr lang="en-US" dirty="0" smtClean="0"/>
              <a:t>(Service Corps of Retired Executives)</a:t>
            </a:r>
          </a:p>
          <a:p>
            <a:pPr lvl="1"/>
            <a:r>
              <a:rPr lang="en-US" dirty="0" smtClean="0"/>
              <a:t>Volunteer members provide assistance in special areas such as finance, accounting, marketing, etc. </a:t>
            </a:r>
          </a:p>
        </p:txBody>
      </p:sp>
    </p:spTree>
    <p:extLst>
      <p:ext uri="{BB962C8B-B14F-4D97-AF65-F5344CB8AC3E}">
        <p14:creationId xmlns:p14="http://schemas.microsoft.com/office/powerpoint/2010/main" val="764410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Business </a:t>
            </a:r>
            <a:r>
              <a:rPr lang="en-US" b="1" dirty="0" smtClean="0"/>
              <a:t>Owner Characteristics</a:t>
            </a:r>
            <a:endParaRPr lang="en-US" b="1" dirty="0"/>
          </a:p>
        </p:txBody>
      </p:sp>
      <p:sp>
        <p:nvSpPr>
          <p:cNvPr id="3" name="Content Placeholder 2"/>
          <p:cNvSpPr>
            <a:spLocks noGrp="1"/>
          </p:cNvSpPr>
          <p:nvPr>
            <p:ph idx="1"/>
          </p:nvPr>
        </p:nvSpPr>
        <p:spPr>
          <a:xfrm>
            <a:off x="457200" y="1828800"/>
            <a:ext cx="8534400" cy="4302125"/>
          </a:xfrm>
        </p:spPr>
        <p:txBody>
          <a:bodyPr/>
          <a:lstStyle/>
          <a:p>
            <a:r>
              <a:rPr lang="en-US" dirty="0" smtClean="0"/>
              <a:t>Can do things on their own, self-starters</a:t>
            </a:r>
          </a:p>
          <a:p>
            <a:r>
              <a:rPr lang="en-US" dirty="0" smtClean="0"/>
              <a:t>Have leadership abilities</a:t>
            </a:r>
          </a:p>
          <a:p>
            <a:r>
              <a:rPr lang="en-US" dirty="0"/>
              <a:t>T</a:t>
            </a:r>
            <a:r>
              <a:rPr lang="en-US" dirty="0" smtClean="0"/>
              <a:t>ake charge of things, assume responsibility</a:t>
            </a:r>
          </a:p>
          <a:p>
            <a:r>
              <a:rPr lang="en-US" dirty="0" smtClean="0"/>
              <a:t>Like to plan, good organizers</a:t>
            </a:r>
          </a:p>
          <a:p>
            <a:r>
              <a:rPr lang="en-US" dirty="0" smtClean="0"/>
              <a:t>Are hard-workers, work long hours</a:t>
            </a:r>
          </a:p>
          <a:p>
            <a:r>
              <a:rPr lang="en-US" dirty="0" smtClean="0"/>
              <a:t>Are decision-makers</a:t>
            </a:r>
          </a:p>
          <a:p>
            <a:r>
              <a:rPr lang="en-US" dirty="0" smtClean="0"/>
              <a:t>Are trusted, mean what they say</a:t>
            </a:r>
          </a:p>
          <a:p>
            <a:r>
              <a:rPr lang="en-US" dirty="0" smtClean="0"/>
              <a:t>Are achievers, don’t quit</a:t>
            </a:r>
          </a:p>
          <a:p>
            <a:r>
              <a:rPr lang="en-US" dirty="0" smtClean="0"/>
              <a:t>Have good health, full of energy</a:t>
            </a:r>
          </a:p>
        </p:txBody>
      </p:sp>
      <p:pic>
        <p:nvPicPr>
          <p:cNvPr id="4" name="Picture 3"/>
          <p:cNvPicPr>
            <a:picLocks noChangeAspect="1"/>
          </p:cNvPicPr>
          <p:nvPr/>
        </p:nvPicPr>
        <p:blipFill>
          <a:blip r:embed="rId2" cstate="print"/>
          <a:stretch>
            <a:fillRect/>
          </a:stretch>
        </p:blipFill>
        <p:spPr>
          <a:xfrm>
            <a:off x="7086600" y="4495800"/>
            <a:ext cx="2057400" cy="2208679"/>
          </a:xfrm>
          <a:prstGeom prst="rect">
            <a:avLst/>
          </a:prstGeom>
        </p:spPr>
      </p:pic>
    </p:spTree>
    <p:extLst>
      <p:ext uri="{BB962C8B-B14F-4D97-AF65-F5344CB8AC3E}">
        <p14:creationId xmlns:p14="http://schemas.microsoft.com/office/powerpoint/2010/main" val="1447389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5" name="Picture 4" descr="http://breitlinks.com/careers/images/AC.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00" y="2852338"/>
            <a:ext cx="1714500" cy="638175"/>
          </a:xfrm>
          <a:prstGeom prst="rect">
            <a:avLst/>
          </a:prstGeom>
          <a:noFill/>
          <a:ln>
            <a:noFill/>
          </a:ln>
        </p:spPr>
      </p:pic>
      <p:pic>
        <p:nvPicPr>
          <p:cNvPr id="6" name="Picture 5" descr="http://breitlinks.com/careers/images/AV.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1800" y="3917548"/>
            <a:ext cx="1714500" cy="666750"/>
          </a:xfrm>
          <a:prstGeom prst="rect">
            <a:avLst/>
          </a:prstGeom>
          <a:noFill/>
          <a:ln>
            <a:noFill/>
          </a:ln>
        </p:spPr>
      </p:pic>
      <p:pic>
        <p:nvPicPr>
          <p:cNvPr id="7" name="Picture 6" descr="http://breitlinks.com/careers/images/Busi.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9900" y="5265179"/>
            <a:ext cx="1714500" cy="571500"/>
          </a:xfrm>
          <a:prstGeom prst="rect">
            <a:avLst/>
          </a:prstGeom>
          <a:noFill/>
          <a:ln>
            <a:noFill/>
          </a:ln>
        </p:spPr>
      </p:pic>
      <p:pic>
        <p:nvPicPr>
          <p:cNvPr id="8" name="Picture 7" descr="http://breitlinks.com/careers/images/ag.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31800" y="1734344"/>
            <a:ext cx="1739900" cy="581025"/>
          </a:xfrm>
          <a:prstGeom prst="rect">
            <a:avLst/>
          </a:prstGeom>
          <a:noFill/>
          <a:ln>
            <a:noFill/>
          </a:ln>
        </p:spPr>
      </p:pic>
      <p:sp>
        <p:nvSpPr>
          <p:cNvPr id="9" name="Rectangle 8"/>
          <p:cNvSpPr/>
          <p:nvPr/>
        </p:nvSpPr>
        <p:spPr>
          <a:xfrm>
            <a:off x="2400300" y="1522233"/>
            <a:ext cx="65913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The production, processing, marketing, distribution, financing, and development of agricultural commodities and resources including food, fiber, wood products, natural resources, horticulture, and other plant and animal products/resources</a:t>
            </a:r>
            <a:endParaRPr lang="en-US" dirty="0"/>
          </a:p>
        </p:txBody>
      </p:sp>
      <p:sp>
        <p:nvSpPr>
          <p:cNvPr id="10" name="Rectangle 9"/>
          <p:cNvSpPr/>
          <p:nvPr/>
        </p:nvSpPr>
        <p:spPr>
          <a:xfrm>
            <a:off x="2400300" y="2852338"/>
            <a:ext cx="6286500" cy="646331"/>
          </a:xfrm>
          <a:prstGeom prst="rect">
            <a:avLst/>
          </a:prstGeom>
        </p:spPr>
        <p:txBody>
          <a:bodyPr wrap="square">
            <a:spAutoFit/>
          </a:bodyPr>
          <a:lstStyle/>
          <a:p>
            <a:r>
              <a:rPr lang="en-US" dirty="0" smtClean="0">
                <a:solidFill>
                  <a:srgbClr val="000000"/>
                </a:solidFill>
                <a:latin typeface="Arial" panose="020B0604020202020204" pitchFamily="34" charset="0"/>
                <a:ea typeface="Times New Roman" panose="02020603050405020304" pitchFamily="18" charset="0"/>
              </a:rPr>
              <a:t>Careers in designing, planning, managing, building and maintaining the built environment.</a:t>
            </a:r>
            <a:endParaRPr lang="en-US" dirty="0"/>
          </a:p>
        </p:txBody>
      </p:sp>
      <p:sp>
        <p:nvSpPr>
          <p:cNvPr id="11" name="Rectangle 10"/>
          <p:cNvSpPr/>
          <p:nvPr/>
        </p:nvSpPr>
        <p:spPr>
          <a:xfrm>
            <a:off x="2400300" y="3789258"/>
            <a:ext cx="62865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Designing, producing, exhibiting, performing, writing, and publishing multimedia content including visual </a:t>
            </a:r>
            <a:r>
              <a:rPr lang="en-US" dirty="0" smtClean="0">
                <a:solidFill>
                  <a:srgbClr val="000000"/>
                </a:solidFill>
                <a:latin typeface="Arial" panose="020B0604020202020204" pitchFamily="34" charset="0"/>
                <a:ea typeface="Times New Roman" panose="02020603050405020304" pitchFamily="18" charset="0"/>
              </a:rPr>
              <a:t>&amp; </a:t>
            </a:r>
            <a:r>
              <a:rPr lang="en-US" dirty="0">
                <a:solidFill>
                  <a:srgbClr val="000000"/>
                </a:solidFill>
                <a:latin typeface="Arial" panose="020B0604020202020204" pitchFamily="34" charset="0"/>
                <a:ea typeface="Times New Roman" panose="02020603050405020304" pitchFamily="18" charset="0"/>
              </a:rPr>
              <a:t>performing arts and design, journalism, and entertainment services.</a:t>
            </a:r>
            <a:endParaRPr lang="en-US" dirty="0"/>
          </a:p>
        </p:txBody>
      </p:sp>
      <p:sp>
        <p:nvSpPr>
          <p:cNvPr id="12" name="Rectangle 11"/>
          <p:cNvSpPr/>
          <p:nvPr/>
        </p:nvSpPr>
        <p:spPr>
          <a:xfrm>
            <a:off x="2400300" y="5003177"/>
            <a:ext cx="6286500" cy="1754326"/>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Business Management and Administration careers encompass planning, organizing, directing and evaluating business functions essential to efficient and productive business operations.  Business Management and Administration career opportunities are available in every sector of the economy.</a:t>
            </a:r>
            <a:endParaRPr lang="en-US" dirty="0"/>
          </a:p>
        </p:txBody>
      </p:sp>
      <p:pic>
        <p:nvPicPr>
          <p:cNvPr id="3074" name="Picture 2" descr="http://www.mswordhelp.com/wp-content/uploads/2011/04/word-logo.png">
            <a:hlinkClick r:id="rId10" action="ppaction://hlinkfile"/>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669568" y="57507"/>
            <a:ext cx="1360132" cy="136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3153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EdWeb2.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1323975" cy="714375"/>
          </a:xfrm>
          <a:prstGeom prst="rect">
            <a:avLst/>
          </a:prstGeom>
          <a:noFill/>
          <a:ln>
            <a:noFill/>
          </a:ln>
        </p:spPr>
      </p:pic>
      <p:pic>
        <p:nvPicPr>
          <p:cNvPr id="14" name="Picture 13" descr="http://breitlinks.com/careers/images/Fin.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2954337"/>
            <a:ext cx="1247775" cy="714375"/>
          </a:xfrm>
          <a:prstGeom prst="rect">
            <a:avLst/>
          </a:prstGeom>
          <a:noFill/>
          <a:ln>
            <a:noFill/>
          </a:ln>
        </p:spPr>
      </p:pic>
      <p:pic>
        <p:nvPicPr>
          <p:cNvPr id="15" name="Picture 14" descr="http://breitlinks.com/careers/images/Govern.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198938"/>
            <a:ext cx="1543050" cy="628650"/>
          </a:xfrm>
          <a:prstGeom prst="rect">
            <a:avLst/>
          </a:prstGeom>
          <a:noFill/>
          <a:ln>
            <a:noFill/>
          </a:ln>
        </p:spPr>
      </p:pic>
      <p:pic>
        <p:nvPicPr>
          <p:cNvPr id="16" name="Picture 15" descr="http://breitlinks.com/careers/images/Health.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638800"/>
            <a:ext cx="1485900" cy="676275"/>
          </a:xfrm>
          <a:prstGeom prst="rect">
            <a:avLst/>
          </a:prstGeom>
          <a:noFill/>
          <a:ln>
            <a:noFill/>
          </a:ln>
        </p:spPr>
      </p:pic>
      <p:sp>
        <p:nvSpPr>
          <p:cNvPr id="3" name="Rectangle 2"/>
          <p:cNvSpPr/>
          <p:nvPr/>
        </p:nvSpPr>
        <p:spPr>
          <a:xfrm>
            <a:off x="2286000" y="1724322"/>
            <a:ext cx="6400800" cy="646331"/>
          </a:xfrm>
          <a:prstGeom prst="rect">
            <a:avLst/>
          </a:prstGeom>
        </p:spPr>
        <p:txBody>
          <a:bodyPr wrap="square">
            <a:spAutoFit/>
          </a:bodyPr>
          <a:lstStyle/>
          <a:p>
            <a:r>
              <a:rPr lang="en-US" smtClean="0">
                <a:solidFill>
                  <a:srgbClr val="000000"/>
                </a:solidFill>
                <a:latin typeface="Arial" panose="020B0604020202020204" pitchFamily="34" charset="0"/>
                <a:ea typeface="Times New Roman" panose="02020603050405020304" pitchFamily="18" charset="0"/>
              </a:rPr>
              <a:t>Planning, managing and providing education and training services, and related learning support services.</a:t>
            </a:r>
            <a:endParaRPr lang="en-US" dirty="0"/>
          </a:p>
        </p:txBody>
      </p:sp>
      <p:sp>
        <p:nvSpPr>
          <p:cNvPr id="4" name="Rectangle 3"/>
          <p:cNvSpPr/>
          <p:nvPr/>
        </p:nvSpPr>
        <p:spPr>
          <a:xfrm>
            <a:off x="2286000" y="2849859"/>
            <a:ext cx="64008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services for financial and investment planning, banking, insurance, and business financial management.</a:t>
            </a:r>
            <a:endParaRPr lang="en-US" dirty="0"/>
          </a:p>
        </p:txBody>
      </p:sp>
      <p:sp>
        <p:nvSpPr>
          <p:cNvPr id="17" name="Rectangle 16"/>
          <p:cNvSpPr/>
          <p:nvPr/>
        </p:nvSpPr>
        <p:spPr>
          <a:xfrm>
            <a:off x="2286000" y="3913098"/>
            <a:ext cx="6400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Executing governmental functions to include Governance; National Security; Foreign Service; Planning; Revenue and Taxation; Regulation; and Management and Administration at the local, state, and federal levels.</a:t>
            </a:r>
            <a:endParaRPr lang="en-US" dirty="0"/>
          </a:p>
        </p:txBody>
      </p:sp>
      <p:sp>
        <p:nvSpPr>
          <p:cNvPr id="18" name="Rectangle 17"/>
          <p:cNvSpPr/>
          <p:nvPr/>
        </p:nvSpPr>
        <p:spPr>
          <a:xfrm>
            <a:off x="2311400" y="5515272"/>
            <a:ext cx="63754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therapeutic services, diagnostic services, health informatics, support services, and biotechnology research and development.</a:t>
            </a:r>
            <a:endParaRPr lang="en-US" dirty="0"/>
          </a:p>
        </p:txBody>
      </p:sp>
    </p:spTree>
    <p:extLst>
      <p:ext uri="{BB962C8B-B14F-4D97-AF65-F5344CB8AC3E}">
        <p14:creationId xmlns:p14="http://schemas.microsoft.com/office/powerpoint/2010/main" val="3251926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Hosp.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975644"/>
            <a:ext cx="1476375" cy="742950"/>
          </a:xfrm>
          <a:prstGeom prst="rect">
            <a:avLst/>
          </a:prstGeom>
          <a:noFill/>
          <a:ln>
            <a:noFill/>
          </a:ln>
        </p:spPr>
      </p:pic>
      <p:pic>
        <p:nvPicPr>
          <p:cNvPr id="14" name="Picture 13" descr="http://breitlinks.com/careers/images/HumServ.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295650"/>
            <a:ext cx="1362075" cy="581025"/>
          </a:xfrm>
          <a:prstGeom prst="rect">
            <a:avLst/>
          </a:prstGeom>
          <a:noFill/>
          <a:ln>
            <a:noFill/>
          </a:ln>
        </p:spPr>
      </p:pic>
      <p:pic>
        <p:nvPicPr>
          <p:cNvPr id="15" name="Picture 14" descr="http://breitlinks.com/careers/images/Info.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419600"/>
            <a:ext cx="1190625" cy="638175"/>
          </a:xfrm>
          <a:prstGeom prst="rect">
            <a:avLst/>
          </a:prstGeom>
          <a:noFill/>
          <a:ln>
            <a:noFill/>
          </a:ln>
        </p:spPr>
      </p:pic>
      <p:pic>
        <p:nvPicPr>
          <p:cNvPr id="16" name="Picture 15" descr="http://breitlinks.com/careers/images/Law.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562600"/>
            <a:ext cx="1457325" cy="638175"/>
          </a:xfrm>
          <a:prstGeom prst="rect">
            <a:avLst/>
          </a:prstGeom>
          <a:noFill/>
          <a:ln>
            <a:noFill/>
          </a:ln>
        </p:spPr>
      </p:pic>
      <p:sp>
        <p:nvSpPr>
          <p:cNvPr id="3" name="Rectangle 2"/>
          <p:cNvSpPr/>
          <p:nvPr/>
        </p:nvSpPr>
        <p:spPr>
          <a:xfrm>
            <a:off x="2057400" y="1795264"/>
            <a:ext cx="6629400" cy="923330"/>
          </a:xfrm>
          <a:prstGeom prst="rect">
            <a:avLst/>
          </a:prstGeom>
        </p:spPr>
        <p:txBody>
          <a:bodyPr wrap="square">
            <a:spAutoFit/>
          </a:bodyPr>
          <a:lstStyle/>
          <a:p>
            <a:r>
              <a:rPr lang="en-US" smtClean="0">
                <a:solidFill>
                  <a:srgbClr val="000000"/>
                </a:solidFill>
                <a:latin typeface="Arial" panose="020B0604020202020204" pitchFamily="34" charset="0"/>
                <a:ea typeface="Times New Roman" panose="02020603050405020304" pitchFamily="18" charset="0"/>
              </a:rPr>
              <a:t>Encompassing the management, marketing and operations of restaurants and other foodservices, lodging, attractions, recreation events and travel related services. </a:t>
            </a:r>
            <a:endParaRPr lang="en-US" dirty="0"/>
          </a:p>
        </p:txBody>
      </p:sp>
      <p:sp>
        <p:nvSpPr>
          <p:cNvPr id="4" name="Rectangle 3"/>
          <p:cNvSpPr/>
          <p:nvPr/>
        </p:nvSpPr>
        <p:spPr>
          <a:xfrm>
            <a:off x="2057400" y="3268444"/>
            <a:ext cx="66294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Preparing individuals for employment in career pathways that relate to families and human needs.</a:t>
            </a:r>
            <a:endParaRPr lang="en-US" dirty="0"/>
          </a:p>
        </p:txBody>
      </p:sp>
      <p:sp>
        <p:nvSpPr>
          <p:cNvPr id="17" name="Rectangle 16"/>
          <p:cNvSpPr/>
          <p:nvPr/>
        </p:nvSpPr>
        <p:spPr>
          <a:xfrm>
            <a:off x="2057400" y="4097972"/>
            <a:ext cx="66294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Building Linkages in IT Occupations Framework: For Entry Level, Technical, and Professional Careers Related to the Design, Development, Support and Management of Hardware, Software, Multimedia, and Systems Integration Services.</a:t>
            </a:r>
            <a:endParaRPr lang="en-US" dirty="0"/>
          </a:p>
        </p:txBody>
      </p:sp>
      <p:sp>
        <p:nvSpPr>
          <p:cNvPr id="18" name="Rectangle 17"/>
          <p:cNvSpPr/>
          <p:nvPr/>
        </p:nvSpPr>
        <p:spPr>
          <a:xfrm>
            <a:off x="2057400" y="5487194"/>
            <a:ext cx="6629400" cy="923330"/>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legal, public safety, protective services and homeland security, including professional and technical support services.</a:t>
            </a:r>
            <a:endParaRPr lang="en-US" dirty="0"/>
          </a:p>
        </p:txBody>
      </p:sp>
    </p:spTree>
    <p:extLst>
      <p:ext uri="{BB962C8B-B14F-4D97-AF65-F5344CB8AC3E}">
        <p14:creationId xmlns:p14="http://schemas.microsoft.com/office/powerpoint/2010/main" val="2063067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16 Career Clusters </a:t>
            </a:r>
            <a:endParaRPr lang="en-US" dirty="0"/>
          </a:p>
        </p:txBody>
      </p:sp>
      <p:pic>
        <p:nvPicPr>
          <p:cNvPr id="13" name="Picture 12" descr="http://breitlinks.com/careers/images/ManufacWeb2.jpg">
            <a:hlinkClick r:id="rId2" tgtFrame="&quot;_blank&quo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17688"/>
            <a:ext cx="1495425" cy="657225"/>
          </a:xfrm>
          <a:prstGeom prst="rect">
            <a:avLst/>
          </a:prstGeom>
          <a:noFill/>
          <a:ln>
            <a:noFill/>
          </a:ln>
        </p:spPr>
      </p:pic>
      <p:pic>
        <p:nvPicPr>
          <p:cNvPr id="14" name="Picture 13" descr="http://breitlinks.com/careers/images/Market.jpg">
            <a:hlinkClick r:id="rId4" tgtFrame="&quot;_blank&quo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005266"/>
            <a:ext cx="1714500" cy="714375"/>
          </a:xfrm>
          <a:prstGeom prst="rect">
            <a:avLst/>
          </a:prstGeom>
          <a:noFill/>
          <a:ln>
            <a:noFill/>
          </a:ln>
        </p:spPr>
      </p:pic>
      <p:pic>
        <p:nvPicPr>
          <p:cNvPr id="15" name="Picture 14" descr="http://breitlinks.com/careers/images/Science.jpg">
            <a:hlinkClick r:id="rId6" tgtFrame="&quot;_blank&quo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7200" y="4249994"/>
            <a:ext cx="1714500" cy="476250"/>
          </a:xfrm>
          <a:prstGeom prst="rect">
            <a:avLst/>
          </a:prstGeom>
          <a:noFill/>
          <a:ln>
            <a:noFill/>
          </a:ln>
        </p:spPr>
      </p:pic>
      <p:pic>
        <p:nvPicPr>
          <p:cNvPr id="16" name="Picture 15" descr="http://breitlinks.com/careers/images/Trans.jpg">
            <a:hlinkClick r:id="rId8" tgtFrame="&quot;_blank&quo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5435925"/>
            <a:ext cx="1524000" cy="609600"/>
          </a:xfrm>
          <a:prstGeom prst="rect">
            <a:avLst/>
          </a:prstGeom>
          <a:noFill/>
          <a:ln>
            <a:noFill/>
          </a:ln>
        </p:spPr>
      </p:pic>
      <p:sp>
        <p:nvSpPr>
          <p:cNvPr id="3" name="Rectangle 2"/>
          <p:cNvSpPr/>
          <p:nvPr/>
        </p:nvSpPr>
        <p:spPr>
          <a:xfrm>
            <a:off x="2260600" y="1628299"/>
            <a:ext cx="6654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performing the processing of materials into intermediate or final products and related professional and technical support activities such as production planning and control, maintenance and manufacturing/process engineering. </a:t>
            </a:r>
            <a:endParaRPr lang="en-US" dirty="0"/>
          </a:p>
        </p:txBody>
      </p:sp>
      <p:sp>
        <p:nvSpPr>
          <p:cNvPr id="4" name="Rectangle 3"/>
          <p:cNvSpPr/>
          <p:nvPr/>
        </p:nvSpPr>
        <p:spPr>
          <a:xfrm>
            <a:off x="2286000" y="3039289"/>
            <a:ext cx="6629400" cy="646331"/>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performing marketing activities to reach organizational objectives.</a:t>
            </a:r>
            <a:endParaRPr lang="en-US" dirty="0"/>
          </a:p>
        </p:txBody>
      </p:sp>
      <p:sp>
        <p:nvSpPr>
          <p:cNvPr id="17" name="Rectangle 16"/>
          <p:cNvSpPr/>
          <p:nvPr/>
        </p:nvSpPr>
        <p:spPr>
          <a:xfrm>
            <a:off x="2298700" y="3896281"/>
            <a:ext cx="6654800" cy="1200329"/>
          </a:xfrm>
          <a:prstGeom prst="rect">
            <a:avLst/>
          </a:prstGeom>
        </p:spPr>
        <p:txBody>
          <a:bodyPr wrap="square">
            <a:spAutoFit/>
          </a:bodyPr>
          <a:lstStyle/>
          <a:p>
            <a:r>
              <a:rPr lang="en-US" dirty="0">
                <a:solidFill>
                  <a:srgbClr val="000000"/>
                </a:solidFill>
                <a:latin typeface="Arial" panose="020B0604020202020204" pitchFamily="34" charset="0"/>
                <a:ea typeface="Times New Roman" panose="02020603050405020304" pitchFamily="18" charset="0"/>
              </a:rPr>
              <a:t>Planning, managing, and providing scientific research and professional and technical services (e.g., physical science, social science, engineering) including laboratory and testing services, and research and development services.</a:t>
            </a:r>
            <a:endParaRPr lang="en-US" dirty="0"/>
          </a:p>
        </p:txBody>
      </p:sp>
      <p:sp>
        <p:nvSpPr>
          <p:cNvPr id="18" name="Rectangle 17"/>
          <p:cNvSpPr/>
          <p:nvPr/>
        </p:nvSpPr>
        <p:spPr>
          <a:xfrm>
            <a:off x="2286000" y="5258451"/>
            <a:ext cx="6629400" cy="1574149"/>
          </a:xfrm>
          <a:prstGeom prst="rect">
            <a:avLst/>
          </a:prstGeom>
        </p:spPr>
        <p:txBody>
          <a:bodyPr wrap="square">
            <a:spAutoFit/>
          </a:bodyPr>
          <a:lstStyle/>
          <a:p>
            <a:pPr marL="0" marR="0">
              <a:lnSpc>
                <a:spcPct val="107000"/>
              </a:lnSpc>
              <a:spcBef>
                <a:spcPts val="0"/>
              </a:spcBef>
              <a:spcAft>
                <a:spcPts val="800"/>
              </a:spcAft>
            </a:pP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Planning, management, and movement of people, materials, and goods by road, pipeline, air, rail and water and related professional and technical support services such as transportation infrastructure planning and management, logistics services, mobile equipment and facility maintenance.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1352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Level</Template>
  <TotalTime>6847</TotalTime>
  <Words>2125</Words>
  <Application>Microsoft Office PowerPoint</Application>
  <PresentationFormat>On-screen Show (4:3)</PresentationFormat>
  <Paragraphs>406</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Level</vt:lpstr>
      <vt:lpstr>Intro to Business </vt:lpstr>
      <vt:lpstr>GOALS</vt:lpstr>
      <vt:lpstr>Skills/Abilities/Aptitude Tests</vt:lpstr>
      <vt:lpstr>Skills/Abilities/Aptitude Tests</vt:lpstr>
      <vt:lpstr>PowerPoint Presentation</vt:lpstr>
      <vt:lpstr>16 Career Clusters </vt:lpstr>
      <vt:lpstr>16 Career Clusters </vt:lpstr>
      <vt:lpstr>16 Career Clusters </vt:lpstr>
      <vt:lpstr>16 Career Clusters </vt:lpstr>
      <vt:lpstr>16 Career Clusters </vt:lpstr>
      <vt:lpstr>Brainstorm ~ Essay, Poster, PPT  </vt:lpstr>
      <vt:lpstr>Brainstorm ~ Essay, Poster, PPT  </vt:lpstr>
      <vt:lpstr>Intro to Business </vt:lpstr>
      <vt:lpstr>GOALS</vt:lpstr>
      <vt:lpstr>Types of Industries</vt:lpstr>
      <vt:lpstr>Service Producing Industry</vt:lpstr>
      <vt:lpstr>Goods Producing Industry</vt:lpstr>
      <vt:lpstr>Occupational Groups</vt:lpstr>
      <vt:lpstr>Changing Job Opportunities</vt:lpstr>
      <vt:lpstr>Changing Job Opportunities</vt:lpstr>
      <vt:lpstr>Changing Job Opportunities</vt:lpstr>
      <vt:lpstr>Changing Workplace</vt:lpstr>
      <vt:lpstr>Changing Workplace</vt:lpstr>
      <vt:lpstr>Intro to Business </vt:lpstr>
      <vt:lpstr>GOALS</vt:lpstr>
      <vt:lpstr>Career Planning</vt:lpstr>
      <vt:lpstr>Career Planning</vt:lpstr>
      <vt:lpstr>Information Sources  Career Planning</vt:lpstr>
      <vt:lpstr>Career ~ Your Values</vt:lpstr>
      <vt:lpstr>Career ~ Your Values</vt:lpstr>
      <vt:lpstr>Career ~ Your Talents &amp; Abilities</vt:lpstr>
      <vt:lpstr>Career ~ Your Talents &amp; Abilities</vt:lpstr>
      <vt:lpstr>Making Career Decisions</vt:lpstr>
      <vt:lpstr>Financing Education</vt:lpstr>
      <vt:lpstr>Intro to Business </vt:lpstr>
      <vt:lpstr>GOALS</vt:lpstr>
      <vt:lpstr>Applying for a Job</vt:lpstr>
      <vt:lpstr>Applying for a Job                   Page 268</vt:lpstr>
      <vt:lpstr>Applying for a Job                   Page 269</vt:lpstr>
      <vt:lpstr>Applying for a Job                   Page 270</vt:lpstr>
      <vt:lpstr>Pre-Employment Test</vt:lpstr>
      <vt:lpstr>Interviewing</vt:lpstr>
      <vt:lpstr>Interviewing Tips</vt:lpstr>
      <vt:lpstr>Sample Interview Questions</vt:lpstr>
      <vt:lpstr>Qualities of Success on a Job</vt:lpstr>
      <vt:lpstr>Intro to Business </vt:lpstr>
      <vt:lpstr>GOALS</vt:lpstr>
      <vt:lpstr>Small Businesses</vt:lpstr>
      <vt:lpstr>Small Business Problems</vt:lpstr>
      <vt:lpstr>Small Business Problems</vt:lpstr>
      <vt:lpstr>Small Business Help</vt:lpstr>
      <vt:lpstr>Business Owner Characteristics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Sundling, Jessica</dc:creator>
  <cp:lastModifiedBy>Jessica Sundling</cp:lastModifiedBy>
  <cp:revision>227</cp:revision>
  <dcterms:created xsi:type="dcterms:W3CDTF">1601-01-01T00:00:00Z</dcterms:created>
  <dcterms:modified xsi:type="dcterms:W3CDTF">2015-02-04T13:49:23Z</dcterms:modified>
</cp:coreProperties>
</file>